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439296821" r:id="rId2"/>
    <p:sldMasterId id="2439296823" r:id="rId3"/>
    <p:sldMasterId id="2439296835" r:id="rId4"/>
  </p:sldMasterIdLst>
  <p:notesMasterIdLst>
    <p:notesMasterId r:id="rId35"/>
  </p:notesMasterIdLst>
  <p:sldIdLst>
    <p:sldId id="257" r:id="rId5"/>
    <p:sldId id="275" r:id="rId6"/>
    <p:sldId id="258" r:id="rId7"/>
    <p:sldId id="270" r:id="rId8"/>
    <p:sldId id="259" r:id="rId9"/>
    <p:sldId id="276" r:id="rId10"/>
    <p:sldId id="278" r:id="rId11"/>
    <p:sldId id="274" r:id="rId12"/>
    <p:sldId id="279" r:id="rId13"/>
    <p:sldId id="280" r:id="rId14"/>
    <p:sldId id="281" r:id="rId15"/>
    <p:sldId id="282" r:id="rId16"/>
    <p:sldId id="261" r:id="rId17"/>
    <p:sldId id="260" r:id="rId18"/>
    <p:sldId id="292" r:id="rId19"/>
    <p:sldId id="298" r:id="rId20"/>
    <p:sldId id="289" r:id="rId21"/>
    <p:sldId id="262" r:id="rId22"/>
    <p:sldId id="268" r:id="rId23"/>
    <p:sldId id="264" r:id="rId24"/>
    <p:sldId id="296" r:id="rId25"/>
    <p:sldId id="301" r:id="rId26"/>
    <p:sldId id="265" r:id="rId27"/>
    <p:sldId id="293" r:id="rId28"/>
    <p:sldId id="271" r:id="rId29"/>
    <p:sldId id="266" r:id="rId30"/>
    <p:sldId id="269" r:id="rId31"/>
    <p:sldId id="267" r:id="rId32"/>
    <p:sldId id="272" r:id="rId33"/>
    <p:sldId id="273" r:id="rId34"/>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2F47391-F757-4285-BEEB-D79A5798F22C}">
          <p14:sldIdLst>
            <p14:sldId id="257"/>
            <p14:sldId id="275"/>
            <p14:sldId id="258"/>
            <p14:sldId id="270"/>
            <p14:sldId id="259"/>
            <p14:sldId id="276"/>
            <p14:sldId id="278"/>
            <p14:sldId id="274"/>
            <p14:sldId id="279"/>
            <p14:sldId id="280"/>
            <p14:sldId id="281"/>
            <p14:sldId id="282"/>
            <p14:sldId id="261"/>
            <p14:sldId id="260"/>
            <p14:sldId id="292"/>
            <p14:sldId id="298"/>
            <p14:sldId id="289"/>
            <p14:sldId id="262"/>
            <p14:sldId id="268"/>
            <p14:sldId id="264"/>
            <p14:sldId id="296"/>
            <p14:sldId id="301"/>
            <p14:sldId id="265"/>
            <p14:sldId id="293"/>
            <p14:sldId id="271"/>
            <p14:sldId id="266"/>
            <p14:sldId id="269"/>
          </p14:sldIdLst>
        </p14:section>
        <p14:section name="Untitled Section" id="{4F4FDC73-FB04-473A-B72D-BEF25D2BCF7D}">
          <p14:sldIdLst>
            <p14:sldId id="267"/>
            <p14:sldId id="272"/>
            <p14:sldId id="2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3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9B70C0-A123-4946-8300-163A37B2A7D8}" type="datetimeFigureOut">
              <a:rPr lang="en-GB" smtClean="0"/>
              <a:t>20/08/2025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53872C-9BC7-4EA7-9032-69A936FF609F}" type="slidenum">
              <a:rPr lang="en-GB" smtClean="0"/>
              <a:t>‹#›</a:t>
            </a:fld>
            <a:endParaRPr lang="en-GB"/>
          </a:p>
        </p:txBody>
      </p:sp>
    </p:spTree>
    <p:extLst>
      <p:ext uri="{BB962C8B-B14F-4D97-AF65-F5344CB8AC3E}">
        <p14:creationId xmlns:p14="http://schemas.microsoft.com/office/powerpoint/2010/main" val="39415183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802E8CF-5659-3DA8-6F77-262F2BD33F3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1F8017F-79AA-61D4-3D46-11391B2B5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Recent research evidence demonstrates that...</a:t>
            </a:r>
          </a:p>
          <a:p>
            <a:pPr eaLnBrk="1" hangingPunct="1">
              <a:buFontTx/>
              <a:buChar char="•"/>
            </a:pPr>
            <a:r>
              <a:rPr lang="en-GB" altLang="en-US"/>
              <a:t>Consistency across home and school promotes achievements for young children</a:t>
            </a:r>
          </a:p>
          <a:p>
            <a:pPr eaLnBrk="1" hangingPunct="1">
              <a:buFontTx/>
              <a:buChar char="•"/>
            </a:pPr>
            <a:r>
              <a:rPr lang="en-GB" altLang="en-US"/>
              <a:t>Family involvement in children’s learning has an influence on children’s happiness, achievement and learning</a:t>
            </a:r>
          </a:p>
          <a:p>
            <a:pPr eaLnBrk="1" hangingPunct="1">
              <a:buFontTx/>
              <a:buChar char="•"/>
            </a:pPr>
            <a:r>
              <a:rPr lang="en-GB" altLang="en-US"/>
              <a:t>Parent/school partnership can improve children’s motivation, behaviour and self-esteem and language development</a:t>
            </a:r>
          </a:p>
          <a:p>
            <a:pPr eaLnBrk="1" hangingPunct="1">
              <a:buFontTx/>
              <a:buChar char="•"/>
            </a:pPr>
            <a:r>
              <a:rPr lang="en-GB" altLang="en-US"/>
              <a:t>We have been to visit all of the children at pre school over the last couple weeks- great to see them in a familiar environment</a:t>
            </a:r>
          </a:p>
          <a:p>
            <a:pPr eaLnBrk="1" hangingPunct="1"/>
            <a:endParaRPr lang="en-US" altLang="en-US"/>
          </a:p>
        </p:txBody>
      </p:sp>
      <p:sp>
        <p:nvSpPr>
          <p:cNvPr id="10244" name="Slide Number Placeholder 3">
            <a:extLst>
              <a:ext uri="{FF2B5EF4-FFF2-40B4-BE49-F238E27FC236}">
                <a16:creationId xmlns:a16="http://schemas.microsoft.com/office/drawing/2014/main" id="{5AB2FCC5-96D8-25AC-AEFF-37948F6A82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48D991C-7AA7-4269-847B-27C99B6D9B1A}"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73019997-8D0B-8A75-5699-B6A9796C95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1F9F4FB-B647-5CC7-72BE-06C033AA53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Already using the curriculum at Pre School</a:t>
            </a:r>
          </a:p>
          <a:p>
            <a:pPr eaLnBrk="1" hangingPunct="1"/>
            <a:r>
              <a:rPr lang="en-US" altLang="en-US"/>
              <a:t>We build on it during the Reception year</a:t>
            </a:r>
          </a:p>
          <a:p>
            <a:pPr eaLnBrk="1" hangingPunct="1"/>
            <a:endParaRPr lang="en-US" altLang="en-US"/>
          </a:p>
        </p:txBody>
      </p:sp>
      <p:sp>
        <p:nvSpPr>
          <p:cNvPr id="12292" name="Slide Number Placeholder 3">
            <a:extLst>
              <a:ext uri="{FF2B5EF4-FFF2-40B4-BE49-F238E27FC236}">
                <a16:creationId xmlns:a16="http://schemas.microsoft.com/office/drawing/2014/main" id="{82C495C0-93FC-D6CC-AD9C-3EBDCEF184C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853DAE9-1136-49F6-8F6D-1BDB4C30B9C8}"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1CADE6BD-EBC7-BC08-5FA3-048630D3DB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9C7A4BF8-CD55-264B-8603-8FACBB9518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2 classes- great opportunity for the children- smaller classes (at least to begin with!) more space/ adults to support learning</a:t>
            </a:r>
          </a:p>
          <a:p>
            <a:pPr eaLnBrk="1" hangingPunct="1"/>
            <a:r>
              <a:rPr lang="en-US" altLang="en-US"/>
              <a:t>The classes will work very much together so the children receive the same experiences/ learning opportunities. </a:t>
            </a:r>
          </a:p>
        </p:txBody>
      </p:sp>
      <p:sp>
        <p:nvSpPr>
          <p:cNvPr id="14340" name="Slide Number Placeholder 3">
            <a:extLst>
              <a:ext uri="{FF2B5EF4-FFF2-40B4-BE49-F238E27FC236}">
                <a16:creationId xmlns:a16="http://schemas.microsoft.com/office/drawing/2014/main" id="{F256F7D3-BD14-DBE8-25E4-15405AB8F5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847E34-EDAB-4516-A4AB-78876CA27B3C}"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04B983D9-4A89-F8F6-FB8F-641884DAD51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34601254-B99A-9D3E-35D3-439302E02A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Prime areas are a focus during first half of autumn term to enable the children to achieve in the specific areas.</a:t>
            </a:r>
          </a:p>
          <a:p>
            <a:pPr eaLnBrk="1" hangingPunct="1"/>
            <a:r>
              <a:rPr lang="en-US" altLang="en-US"/>
              <a:t>If you can’t talk about it- you cant write about it</a:t>
            </a:r>
          </a:p>
          <a:p>
            <a:pPr eaLnBrk="1" hangingPunct="1"/>
            <a:r>
              <a:rPr lang="en-US" altLang="en-US"/>
              <a:t>If you cant do large movements/ fine movements you cant hold a pencil</a:t>
            </a:r>
          </a:p>
          <a:p>
            <a:pPr eaLnBrk="1" hangingPunct="1"/>
            <a:r>
              <a:rPr lang="en-US" altLang="en-US"/>
              <a:t>If you are worried/ anxious/ falling out with friends- not happy and secure to learn other things</a:t>
            </a:r>
          </a:p>
        </p:txBody>
      </p:sp>
      <p:sp>
        <p:nvSpPr>
          <p:cNvPr id="16388" name="Slide Number Placeholder 3">
            <a:extLst>
              <a:ext uri="{FF2B5EF4-FFF2-40B4-BE49-F238E27FC236}">
                <a16:creationId xmlns:a16="http://schemas.microsoft.com/office/drawing/2014/main" id="{96F5771A-E37D-B1C7-3655-4FF2926FA2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241F8E5-68DA-420E-978B-CB5EC219EC7B}"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11E37-3450-485D-89D6-5223D06ACE22}" type="slidenum">
              <a:rPr kumimoji="0" lang="en-GB" altLang="en-US"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829975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A715B8AB-965A-E3B8-8CEC-5AEC37C804C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5580A5A9-5633-A19D-DDFD-72A59D3E99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Focused on how children learn. Do they come up with their own ideas/ make links in their learning/ challenge themselves/ persevere/ make predictions and test them out etc.</a:t>
            </a:r>
          </a:p>
        </p:txBody>
      </p:sp>
      <p:sp>
        <p:nvSpPr>
          <p:cNvPr id="18436" name="Slide Number Placeholder 3">
            <a:extLst>
              <a:ext uri="{FF2B5EF4-FFF2-40B4-BE49-F238E27FC236}">
                <a16:creationId xmlns:a16="http://schemas.microsoft.com/office/drawing/2014/main" id="{F1EF7E06-575A-4132-D615-FBFAB43F56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16534BF-5278-4E35-9D24-A2C13C91083E}"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AD5D2F5-453E-6127-39E6-F628CFF9BB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2A871749-8A92-0126-E5D8-B750984322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The children’s day is balanced between adult focused activities and independent learning time where the children have the choice what they do. They are encouraged to become independent learners- eg find their resources and put them away at the end.</a:t>
            </a:r>
          </a:p>
          <a:p>
            <a:pPr eaLnBrk="1" hangingPunct="1"/>
            <a:r>
              <a:rPr lang="en-US" altLang="en-US"/>
              <a:t>We use both inside and outside daily.</a:t>
            </a:r>
          </a:p>
          <a:p>
            <a:pPr eaLnBrk="1" hangingPunct="1"/>
            <a:r>
              <a:rPr lang="en-US" altLang="en-US"/>
              <a:t>This is also changeable throughout the year- once the children are settled we move to doing phonics first thing and have a maths slot etc</a:t>
            </a:r>
          </a:p>
        </p:txBody>
      </p:sp>
      <p:sp>
        <p:nvSpPr>
          <p:cNvPr id="26628" name="Slide Number Placeholder 3">
            <a:extLst>
              <a:ext uri="{FF2B5EF4-FFF2-40B4-BE49-F238E27FC236}">
                <a16:creationId xmlns:a16="http://schemas.microsoft.com/office/drawing/2014/main" id="{785DFBD9-AD37-8B47-28D8-932E94AE52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11DA4B-7189-44D4-99CD-C71BB02ACC22}"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D72B8BA2-E786-0F5E-8394-765D43A3F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0A231F1C-C389-09AE-E75C-7FA6A83F885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Although we have aprons and will insist they are worn, children have an amazing ability to get stuff on their clothes! It should be washable such as chalk/ gloop etc.</a:t>
            </a:r>
          </a:p>
          <a:p>
            <a:pPr eaLnBrk="1" hangingPunct="1"/>
            <a:r>
              <a:rPr lang="en-US" altLang="en-US"/>
              <a:t>Again this will change as the year progresses and more adult directed tasks are introduced such as PE sessions. </a:t>
            </a:r>
          </a:p>
        </p:txBody>
      </p:sp>
      <p:sp>
        <p:nvSpPr>
          <p:cNvPr id="28676" name="Slide Number Placeholder 3">
            <a:extLst>
              <a:ext uri="{FF2B5EF4-FFF2-40B4-BE49-F238E27FC236}">
                <a16:creationId xmlns:a16="http://schemas.microsoft.com/office/drawing/2014/main" id="{18B2DC65-01A5-3CC8-8BEB-D734A93BF1C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6E5F556-1002-4D2E-8295-81F436F56ABD}"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8D1DFAD7-4589-3A3C-3782-9649389166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2EDEBFDD-2480-5C2D-60D4-9938ADC2B59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Not sure about what learning journeys will look like exactly this year but I have your email addresses if we do go down the Tapestry route.</a:t>
            </a:r>
          </a:p>
        </p:txBody>
      </p:sp>
      <p:sp>
        <p:nvSpPr>
          <p:cNvPr id="32772" name="Slide Number Placeholder 3">
            <a:extLst>
              <a:ext uri="{FF2B5EF4-FFF2-40B4-BE49-F238E27FC236}">
                <a16:creationId xmlns:a16="http://schemas.microsoft.com/office/drawing/2014/main" id="{EEB087CE-5F0B-98EE-3E7D-11FDAA77A0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5958DAE-0256-4D14-92B2-9BA0AED8767C}"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1EE07FA8-8BB6-B878-4B44-15A8BDDCDF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C8B2A16B-8B6E-4EB3-9263-5FF87CA727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8916" name="Slide Number Placeholder 3">
            <a:extLst>
              <a:ext uri="{FF2B5EF4-FFF2-40B4-BE49-F238E27FC236}">
                <a16:creationId xmlns:a16="http://schemas.microsoft.com/office/drawing/2014/main" id="{28473D95-BC11-B04E-114A-EA16E5E70F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A887150-9080-4181-AC49-CCB678446BF8}"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8EFC47F9-3674-082C-CDD3-E4E2311E8D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82A4A98-E574-8003-EF44-EBC1937077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0964" name="Slide Number Placeholder 3">
            <a:extLst>
              <a:ext uri="{FF2B5EF4-FFF2-40B4-BE49-F238E27FC236}">
                <a16:creationId xmlns:a16="http://schemas.microsoft.com/office/drawing/2014/main" id="{E3069ACE-3D2B-D43A-DEA3-4F2946AB22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C32843E-93C1-4F6D-AFB9-38DA2423074A}"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7D27DEF6-A805-665E-CE6F-2309C0FD5F2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6759A964-4437-7343-4137-034289C7D3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6868" name="Slide Number Placeholder 3">
            <a:extLst>
              <a:ext uri="{FF2B5EF4-FFF2-40B4-BE49-F238E27FC236}">
                <a16:creationId xmlns:a16="http://schemas.microsoft.com/office/drawing/2014/main" id="{29F71AEB-F09F-D722-7E99-60E5FFF4A8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33EA923-1059-4398-A71D-553534E9F49D}"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8C484121-3B29-67DF-AA4F-3241662282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BEC96A02-25DD-90FC-104A-BC1915CD85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Either unmute or write it in the chat </a:t>
            </a:r>
            <a:r>
              <a:rPr lang="en-US" altLang="en-US">
                <a:sym typeface="Wingdings" panose="05000000000000000000" pitchFamily="2" charset="2"/>
              </a:rPr>
              <a:t></a:t>
            </a:r>
            <a:endParaRPr lang="en-US" altLang="en-US"/>
          </a:p>
        </p:txBody>
      </p:sp>
      <p:sp>
        <p:nvSpPr>
          <p:cNvPr id="57348" name="Slide Number Placeholder 3">
            <a:extLst>
              <a:ext uri="{FF2B5EF4-FFF2-40B4-BE49-F238E27FC236}">
                <a16:creationId xmlns:a16="http://schemas.microsoft.com/office/drawing/2014/main" id="{6B686600-1020-A089-EF1D-0425D4088CC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AD29994-C487-4D4F-9A86-A30910E49FCF}" type="slidenum">
              <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8708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026" descr="Canvas">
            <a:extLst>
              <a:ext uri="{FF2B5EF4-FFF2-40B4-BE49-F238E27FC236}">
                <a16:creationId xmlns:a16="http://schemas.microsoft.com/office/drawing/2014/main" id="{57957FC7-AAEB-A5B7-7AC5-DB6D0FB859F4}"/>
              </a:ext>
            </a:extLst>
          </p:cNvPr>
          <p:cNvSpPr>
            <a:spLocks noChangeArrowheads="1"/>
          </p:cNvSpPr>
          <p:nvPr/>
        </p:nvSpPr>
        <p:spPr bwMode="white">
          <a:xfrm>
            <a:off x="528639" y="151210"/>
            <a:ext cx="8397875" cy="4850606"/>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sz="1800"/>
          </a:p>
        </p:txBody>
      </p:sp>
      <p:pic>
        <p:nvPicPr>
          <p:cNvPr id="3" name="Picture 1027" descr="A:\minispir.GIF">
            <a:extLst>
              <a:ext uri="{FF2B5EF4-FFF2-40B4-BE49-F238E27FC236}">
                <a16:creationId xmlns:a16="http://schemas.microsoft.com/office/drawing/2014/main" id="{3E0C2AFD-0C6F-0D1F-50E2-FDBBD563E0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38100"/>
            <a:ext cx="11811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028" descr="Canvas">
            <a:extLst>
              <a:ext uri="{FF2B5EF4-FFF2-40B4-BE49-F238E27FC236}">
                <a16:creationId xmlns:a16="http://schemas.microsoft.com/office/drawing/2014/main" id="{7F10C9F2-C882-68EB-206C-D7EC562DD4FA}"/>
              </a:ext>
            </a:extLst>
          </p:cNvPr>
          <p:cNvSpPr>
            <a:spLocks noChangeArrowheads="1"/>
          </p:cNvSpPr>
          <p:nvPr/>
        </p:nvSpPr>
        <p:spPr bwMode="white">
          <a:xfrm>
            <a:off x="596900" y="3098006"/>
            <a:ext cx="1041400" cy="342900"/>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sz="1800"/>
          </a:p>
        </p:txBody>
      </p:sp>
      <p:pic>
        <p:nvPicPr>
          <p:cNvPr id="5" name="Picture 1029" descr="A:\minispir.GIF">
            <a:extLst>
              <a:ext uri="{FF2B5EF4-FFF2-40B4-BE49-F238E27FC236}">
                <a16:creationId xmlns:a16="http://schemas.microsoft.com/office/drawing/2014/main" id="{5536DBEE-D1E8-1685-CD54-79E6A2285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999"/>
          <a:stretch>
            <a:fillRect/>
          </a:stretch>
        </p:blipFill>
        <p:spPr bwMode="ltGray">
          <a:xfrm>
            <a:off x="0" y="3167062"/>
            <a:ext cx="1181100" cy="192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1030"/>
          <p:cNvSpPr>
            <a:spLocks noGrp="1" noChangeArrowheads="1"/>
          </p:cNvSpPr>
          <p:nvPr>
            <p:ph type="ctrTitle"/>
          </p:nvPr>
        </p:nvSpPr>
        <p:spPr>
          <a:xfrm>
            <a:off x="914400" y="1543050"/>
            <a:ext cx="7721600" cy="857250"/>
          </a:xfrm>
        </p:spPr>
        <p:txBody>
          <a:bodyPr/>
          <a:lstStyle>
            <a:lvl1pPr>
              <a:defRPr/>
            </a:lvl1pPr>
          </a:lstStyle>
          <a:p>
            <a:r>
              <a:rPr lang="en-GB"/>
              <a:t>Click to edit Master title style</a:t>
            </a:r>
          </a:p>
        </p:txBody>
      </p:sp>
      <p:sp>
        <p:nvSpPr>
          <p:cNvPr id="22535" name="Rectangle 1031"/>
          <p:cNvSpPr>
            <a:spLocks noGrp="1" noChangeArrowheads="1"/>
          </p:cNvSpPr>
          <p:nvPr>
            <p:ph type="subTitle" idx="1"/>
          </p:nvPr>
        </p:nvSpPr>
        <p:spPr>
          <a:xfrm>
            <a:off x="1625600" y="2914650"/>
            <a:ext cx="6400800" cy="1328738"/>
          </a:xfrm>
        </p:spPr>
        <p:txBody>
          <a:bodyPr/>
          <a:lstStyle>
            <a:lvl1pPr marL="0" indent="0" algn="ctr">
              <a:buFontTx/>
              <a:buNone/>
              <a:defRPr/>
            </a:lvl1pPr>
          </a:lstStyle>
          <a:p>
            <a:r>
              <a:rPr lang="en-GB"/>
              <a:t>Click to edit Master subtitle style</a:t>
            </a:r>
          </a:p>
        </p:txBody>
      </p:sp>
      <p:sp>
        <p:nvSpPr>
          <p:cNvPr id="6" name="Rectangle 1032">
            <a:extLst>
              <a:ext uri="{FF2B5EF4-FFF2-40B4-BE49-F238E27FC236}">
                <a16:creationId xmlns:a16="http://schemas.microsoft.com/office/drawing/2014/main" id="{228D04FA-E558-5037-48BC-DBDFD9A92966}"/>
              </a:ext>
            </a:extLst>
          </p:cNvPr>
          <p:cNvSpPr>
            <a:spLocks noGrp="1" noChangeArrowheads="1"/>
          </p:cNvSpPr>
          <p:nvPr>
            <p:ph type="dt" sz="quarter" idx="10"/>
          </p:nvPr>
        </p:nvSpPr>
        <p:spPr>
          <a:xfrm>
            <a:off x="1084263" y="4572000"/>
            <a:ext cx="1905000" cy="342900"/>
          </a:xfrm>
        </p:spPr>
        <p:txBody>
          <a:bodyPr/>
          <a:lstStyle>
            <a:lvl1pPr>
              <a:defRPr/>
            </a:lvl1pPr>
          </a:lstStyle>
          <a:p>
            <a:pPr>
              <a:defRPr/>
            </a:pPr>
            <a:endParaRPr lang="en-GB"/>
          </a:p>
        </p:txBody>
      </p:sp>
      <p:sp>
        <p:nvSpPr>
          <p:cNvPr id="7" name="Rectangle 1033">
            <a:extLst>
              <a:ext uri="{FF2B5EF4-FFF2-40B4-BE49-F238E27FC236}">
                <a16:creationId xmlns:a16="http://schemas.microsoft.com/office/drawing/2014/main" id="{D50B3899-1FF4-8E79-1B2C-79106302E11C}"/>
              </a:ext>
            </a:extLst>
          </p:cNvPr>
          <p:cNvSpPr>
            <a:spLocks noGrp="1" noChangeArrowheads="1"/>
          </p:cNvSpPr>
          <p:nvPr>
            <p:ph type="ftr" sz="quarter" idx="11"/>
          </p:nvPr>
        </p:nvSpPr>
        <p:spPr>
          <a:xfrm>
            <a:off x="3522663" y="4572000"/>
            <a:ext cx="2895600" cy="342900"/>
          </a:xfrm>
        </p:spPr>
        <p:txBody>
          <a:bodyPr/>
          <a:lstStyle>
            <a:lvl1pPr>
              <a:defRPr/>
            </a:lvl1pPr>
          </a:lstStyle>
          <a:p>
            <a:pPr>
              <a:defRPr/>
            </a:pPr>
            <a:endParaRPr lang="en-GB"/>
          </a:p>
        </p:txBody>
      </p:sp>
      <p:sp>
        <p:nvSpPr>
          <p:cNvPr id="8" name="Rectangle 1034">
            <a:extLst>
              <a:ext uri="{FF2B5EF4-FFF2-40B4-BE49-F238E27FC236}">
                <a16:creationId xmlns:a16="http://schemas.microsoft.com/office/drawing/2014/main" id="{3E8A411D-E4FD-D093-06D7-B71BFF2C6BC8}"/>
              </a:ext>
            </a:extLst>
          </p:cNvPr>
          <p:cNvSpPr>
            <a:spLocks noGrp="1" noChangeArrowheads="1"/>
          </p:cNvSpPr>
          <p:nvPr>
            <p:ph type="sldNum" sz="quarter" idx="12"/>
          </p:nvPr>
        </p:nvSpPr>
        <p:spPr>
          <a:xfrm>
            <a:off x="6951663" y="4572000"/>
            <a:ext cx="1905000" cy="342900"/>
          </a:xfrm>
        </p:spPr>
        <p:txBody>
          <a:bodyPr/>
          <a:lstStyle>
            <a:lvl1pPr>
              <a:defRPr/>
            </a:lvl1pPr>
          </a:lstStyle>
          <a:p>
            <a:fld id="{D38A5545-DB7D-445A-B4C2-62B3E6553D83}" type="slidenum">
              <a:rPr lang="en-GB" altLang="en-US"/>
              <a:pPr/>
              <a:t>‹#›</a:t>
            </a:fld>
            <a:endParaRPr lang="en-GB" altLang="en-US"/>
          </a:p>
        </p:txBody>
      </p:sp>
    </p:spTree>
    <p:extLst>
      <p:ext uri="{BB962C8B-B14F-4D97-AF65-F5344CB8AC3E}">
        <p14:creationId xmlns:p14="http://schemas.microsoft.com/office/powerpoint/2010/main" val="3689581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882D39F5-27C5-C794-5C40-0B75300E33F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DF5ABC55-E54C-973E-3F8F-2D9F8919A71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E70DA61B-DF1B-EA91-FCCC-294DC953AD89}"/>
              </a:ext>
            </a:extLst>
          </p:cNvPr>
          <p:cNvSpPr>
            <a:spLocks noGrp="1" noChangeArrowheads="1"/>
          </p:cNvSpPr>
          <p:nvPr>
            <p:ph type="sldNum" sz="quarter" idx="12"/>
          </p:nvPr>
        </p:nvSpPr>
        <p:spPr>
          <a:ln/>
        </p:spPr>
        <p:txBody>
          <a:bodyPr/>
          <a:lstStyle>
            <a:lvl1pPr>
              <a:defRPr/>
            </a:lvl1pPr>
          </a:lstStyle>
          <a:p>
            <a:fld id="{1A68C831-7815-49D8-8CBA-1BCEEDEFB842}" type="slidenum">
              <a:rPr lang="en-GB" altLang="en-US"/>
              <a:pPr/>
              <a:t>‹#›</a:t>
            </a:fld>
            <a:endParaRPr lang="en-GB" altLang="en-US"/>
          </a:p>
        </p:txBody>
      </p:sp>
    </p:spTree>
    <p:extLst>
      <p:ext uri="{BB962C8B-B14F-4D97-AF65-F5344CB8AC3E}">
        <p14:creationId xmlns:p14="http://schemas.microsoft.com/office/powerpoint/2010/main" val="437266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8">
            <a:extLst>
              <a:ext uri="{FF2B5EF4-FFF2-40B4-BE49-F238E27FC236}">
                <a16:creationId xmlns:a16="http://schemas.microsoft.com/office/drawing/2014/main" id="{7652E745-D3CD-157B-0C9F-892775BD63EC}"/>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EF821482-F139-BD6E-1876-30C8AA0FAEF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7448151F-9563-4689-1608-CEF13974103E}"/>
              </a:ext>
            </a:extLst>
          </p:cNvPr>
          <p:cNvSpPr>
            <a:spLocks noGrp="1" noChangeArrowheads="1"/>
          </p:cNvSpPr>
          <p:nvPr>
            <p:ph type="sldNum" sz="quarter" idx="12"/>
          </p:nvPr>
        </p:nvSpPr>
        <p:spPr>
          <a:ln/>
        </p:spPr>
        <p:txBody>
          <a:bodyPr/>
          <a:lstStyle>
            <a:lvl1pPr>
              <a:defRPr/>
            </a:lvl1pPr>
          </a:lstStyle>
          <a:p>
            <a:fld id="{5D4A9F85-046C-4A66-A2A8-0475213963F7}" type="slidenum">
              <a:rPr lang="en-GB" altLang="en-US"/>
              <a:pPr/>
              <a:t>‹#›</a:t>
            </a:fld>
            <a:endParaRPr lang="en-GB" altLang="en-US"/>
          </a:p>
        </p:txBody>
      </p:sp>
    </p:spTree>
    <p:extLst>
      <p:ext uri="{BB962C8B-B14F-4D97-AF65-F5344CB8AC3E}">
        <p14:creationId xmlns:p14="http://schemas.microsoft.com/office/powerpoint/2010/main" val="267832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66800" y="1314450"/>
            <a:ext cx="3733800" cy="3086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314450"/>
            <a:ext cx="3733800" cy="3086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171D38F0-AE37-F9F4-05F5-1FB91EF4C0C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7878E193-8C91-A44D-B29C-C80F0B7B7EC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CC28186B-327C-F035-C78B-B5C0A3A46090}"/>
              </a:ext>
            </a:extLst>
          </p:cNvPr>
          <p:cNvSpPr>
            <a:spLocks noGrp="1" noChangeArrowheads="1"/>
          </p:cNvSpPr>
          <p:nvPr>
            <p:ph type="sldNum" sz="quarter" idx="12"/>
          </p:nvPr>
        </p:nvSpPr>
        <p:spPr>
          <a:ln/>
        </p:spPr>
        <p:txBody>
          <a:bodyPr/>
          <a:lstStyle>
            <a:lvl1pPr>
              <a:defRPr/>
            </a:lvl1pPr>
          </a:lstStyle>
          <a:p>
            <a:fld id="{E60ECA94-C1A9-4899-9148-8D4B7D78D0CA}" type="slidenum">
              <a:rPr lang="en-GB" altLang="en-US"/>
              <a:pPr/>
              <a:t>‹#›</a:t>
            </a:fld>
            <a:endParaRPr lang="en-GB" altLang="en-US"/>
          </a:p>
        </p:txBody>
      </p:sp>
    </p:spTree>
    <p:extLst>
      <p:ext uri="{BB962C8B-B14F-4D97-AF65-F5344CB8AC3E}">
        <p14:creationId xmlns:p14="http://schemas.microsoft.com/office/powerpoint/2010/main" val="1180438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AE6253CC-597F-0097-6370-F8B445683E91}"/>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66AC5298-309C-F940-CB24-3F9A60A0D51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10">
            <a:extLst>
              <a:ext uri="{FF2B5EF4-FFF2-40B4-BE49-F238E27FC236}">
                <a16:creationId xmlns:a16="http://schemas.microsoft.com/office/drawing/2014/main" id="{C35AC735-7063-6B0F-E203-F446AA9CD638}"/>
              </a:ext>
            </a:extLst>
          </p:cNvPr>
          <p:cNvSpPr>
            <a:spLocks noGrp="1" noChangeArrowheads="1"/>
          </p:cNvSpPr>
          <p:nvPr>
            <p:ph type="sldNum" sz="quarter" idx="12"/>
          </p:nvPr>
        </p:nvSpPr>
        <p:spPr>
          <a:ln/>
        </p:spPr>
        <p:txBody>
          <a:bodyPr/>
          <a:lstStyle>
            <a:lvl1pPr>
              <a:defRPr/>
            </a:lvl1pPr>
          </a:lstStyle>
          <a:p>
            <a:fld id="{C2247FE1-7739-4E4D-928B-426C61914DEE}" type="slidenum">
              <a:rPr lang="en-GB" altLang="en-US"/>
              <a:pPr/>
              <a:t>‹#›</a:t>
            </a:fld>
            <a:endParaRPr lang="en-GB" altLang="en-US"/>
          </a:p>
        </p:txBody>
      </p:sp>
    </p:spTree>
    <p:extLst>
      <p:ext uri="{BB962C8B-B14F-4D97-AF65-F5344CB8AC3E}">
        <p14:creationId xmlns:p14="http://schemas.microsoft.com/office/powerpoint/2010/main" val="3324791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1CCEF707-82FB-7BC4-8E7D-E4E73F9E4F7F}"/>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9">
            <a:extLst>
              <a:ext uri="{FF2B5EF4-FFF2-40B4-BE49-F238E27FC236}">
                <a16:creationId xmlns:a16="http://schemas.microsoft.com/office/drawing/2014/main" id="{A728CE62-38CC-DC44-7B38-F0ED880D7FC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10">
            <a:extLst>
              <a:ext uri="{FF2B5EF4-FFF2-40B4-BE49-F238E27FC236}">
                <a16:creationId xmlns:a16="http://schemas.microsoft.com/office/drawing/2014/main" id="{E1CB8049-BEC8-9762-A69C-8ECE9946C32B}"/>
              </a:ext>
            </a:extLst>
          </p:cNvPr>
          <p:cNvSpPr>
            <a:spLocks noGrp="1" noChangeArrowheads="1"/>
          </p:cNvSpPr>
          <p:nvPr>
            <p:ph type="sldNum" sz="quarter" idx="12"/>
          </p:nvPr>
        </p:nvSpPr>
        <p:spPr>
          <a:ln/>
        </p:spPr>
        <p:txBody>
          <a:bodyPr/>
          <a:lstStyle>
            <a:lvl1pPr>
              <a:defRPr/>
            </a:lvl1pPr>
          </a:lstStyle>
          <a:p>
            <a:fld id="{E3FAA3F8-7BCF-4E60-A651-D8EF11315ABF}" type="slidenum">
              <a:rPr lang="en-GB" altLang="en-US"/>
              <a:pPr/>
              <a:t>‹#›</a:t>
            </a:fld>
            <a:endParaRPr lang="en-GB" altLang="en-US"/>
          </a:p>
        </p:txBody>
      </p:sp>
    </p:spTree>
    <p:extLst>
      <p:ext uri="{BB962C8B-B14F-4D97-AF65-F5344CB8AC3E}">
        <p14:creationId xmlns:p14="http://schemas.microsoft.com/office/powerpoint/2010/main" val="4096211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71DD8ECA-018D-DBB4-D669-1CF8EE269D85}"/>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9">
            <a:extLst>
              <a:ext uri="{FF2B5EF4-FFF2-40B4-BE49-F238E27FC236}">
                <a16:creationId xmlns:a16="http://schemas.microsoft.com/office/drawing/2014/main" id="{AEC51F09-9948-CFD6-4DDF-A2FE1A1F75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10">
            <a:extLst>
              <a:ext uri="{FF2B5EF4-FFF2-40B4-BE49-F238E27FC236}">
                <a16:creationId xmlns:a16="http://schemas.microsoft.com/office/drawing/2014/main" id="{9E9446D9-E6C2-E244-B272-AF0A2A2F4DB6}"/>
              </a:ext>
            </a:extLst>
          </p:cNvPr>
          <p:cNvSpPr>
            <a:spLocks noGrp="1" noChangeArrowheads="1"/>
          </p:cNvSpPr>
          <p:nvPr>
            <p:ph type="sldNum" sz="quarter" idx="12"/>
          </p:nvPr>
        </p:nvSpPr>
        <p:spPr>
          <a:ln/>
        </p:spPr>
        <p:txBody>
          <a:bodyPr/>
          <a:lstStyle>
            <a:lvl1pPr>
              <a:defRPr/>
            </a:lvl1pPr>
          </a:lstStyle>
          <a:p>
            <a:fld id="{D9223269-3F22-43C5-9B3B-276B89347C46}" type="slidenum">
              <a:rPr lang="en-GB" altLang="en-US"/>
              <a:pPr/>
              <a:t>‹#›</a:t>
            </a:fld>
            <a:endParaRPr lang="en-GB" altLang="en-US"/>
          </a:p>
        </p:txBody>
      </p:sp>
    </p:spTree>
    <p:extLst>
      <p:ext uri="{BB962C8B-B14F-4D97-AF65-F5344CB8AC3E}">
        <p14:creationId xmlns:p14="http://schemas.microsoft.com/office/powerpoint/2010/main" val="1605729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04788"/>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8">
            <a:extLst>
              <a:ext uri="{FF2B5EF4-FFF2-40B4-BE49-F238E27FC236}">
                <a16:creationId xmlns:a16="http://schemas.microsoft.com/office/drawing/2014/main" id="{9DD4796B-3CBD-E15C-486B-C4D62CC73C1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A27179B2-03CC-CC5F-5ACF-C1BD0DD91EA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1DA2AF2F-2DDF-7D80-BD44-6C680EB05A06}"/>
              </a:ext>
            </a:extLst>
          </p:cNvPr>
          <p:cNvSpPr>
            <a:spLocks noGrp="1" noChangeArrowheads="1"/>
          </p:cNvSpPr>
          <p:nvPr>
            <p:ph type="sldNum" sz="quarter" idx="12"/>
          </p:nvPr>
        </p:nvSpPr>
        <p:spPr>
          <a:ln/>
        </p:spPr>
        <p:txBody>
          <a:bodyPr/>
          <a:lstStyle>
            <a:lvl1pPr>
              <a:defRPr/>
            </a:lvl1pPr>
          </a:lstStyle>
          <a:p>
            <a:fld id="{E4D4E023-0A19-4ACB-925A-ED2E72CA5313}" type="slidenum">
              <a:rPr lang="en-GB" altLang="en-US"/>
              <a:pPr/>
              <a:t>‹#›</a:t>
            </a:fld>
            <a:endParaRPr lang="en-GB" altLang="en-US"/>
          </a:p>
        </p:txBody>
      </p:sp>
    </p:spTree>
    <p:extLst>
      <p:ext uri="{BB962C8B-B14F-4D97-AF65-F5344CB8AC3E}">
        <p14:creationId xmlns:p14="http://schemas.microsoft.com/office/powerpoint/2010/main" val="2058120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8">
            <a:extLst>
              <a:ext uri="{FF2B5EF4-FFF2-40B4-BE49-F238E27FC236}">
                <a16:creationId xmlns:a16="http://schemas.microsoft.com/office/drawing/2014/main" id="{EC2BDEF9-F289-1199-79A4-D5B9047CBCED}"/>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51519079-9401-E425-8341-943742FE7B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11720DFA-9F96-E36C-CF52-920753A86777}"/>
              </a:ext>
            </a:extLst>
          </p:cNvPr>
          <p:cNvSpPr>
            <a:spLocks noGrp="1" noChangeArrowheads="1"/>
          </p:cNvSpPr>
          <p:nvPr>
            <p:ph type="sldNum" sz="quarter" idx="12"/>
          </p:nvPr>
        </p:nvSpPr>
        <p:spPr>
          <a:ln/>
        </p:spPr>
        <p:txBody>
          <a:bodyPr/>
          <a:lstStyle>
            <a:lvl1pPr>
              <a:defRPr/>
            </a:lvl1pPr>
          </a:lstStyle>
          <a:p>
            <a:fld id="{7C16E8AA-E209-4703-BC2D-1EC5C8BCAFFE}" type="slidenum">
              <a:rPr lang="en-GB" altLang="en-US"/>
              <a:pPr/>
              <a:t>‹#›</a:t>
            </a:fld>
            <a:endParaRPr lang="en-GB" altLang="en-US"/>
          </a:p>
        </p:txBody>
      </p:sp>
    </p:spTree>
    <p:extLst>
      <p:ext uri="{BB962C8B-B14F-4D97-AF65-F5344CB8AC3E}">
        <p14:creationId xmlns:p14="http://schemas.microsoft.com/office/powerpoint/2010/main" val="1382824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03B7524C-4472-E1D6-7628-1E98D27B70E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285CE61D-97E8-BFDA-8C98-5F42ED2F483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895DAD1D-2686-79A6-F727-09CFE384CDCF}"/>
              </a:ext>
            </a:extLst>
          </p:cNvPr>
          <p:cNvSpPr>
            <a:spLocks noGrp="1" noChangeArrowheads="1"/>
          </p:cNvSpPr>
          <p:nvPr>
            <p:ph type="sldNum" sz="quarter" idx="12"/>
          </p:nvPr>
        </p:nvSpPr>
        <p:spPr>
          <a:ln/>
        </p:spPr>
        <p:txBody>
          <a:bodyPr/>
          <a:lstStyle>
            <a:lvl1pPr>
              <a:defRPr/>
            </a:lvl1pPr>
          </a:lstStyle>
          <a:p>
            <a:fld id="{3781AC61-961A-4000-90A7-2BF50C58BAD0}" type="slidenum">
              <a:rPr lang="en-GB" altLang="en-US"/>
              <a:pPr/>
              <a:t>‹#›</a:t>
            </a:fld>
            <a:endParaRPr lang="en-GB" altLang="en-US"/>
          </a:p>
        </p:txBody>
      </p:sp>
    </p:spTree>
    <p:extLst>
      <p:ext uri="{BB962C8B-B14F-4D97-AF65-F5344CB8AC3E}">
        <p14:creationId xmlns:p14="http://schemas.microsoft.com/office/powerpoint/2010/main" val="34493497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85750"/>
            <a:ext cx="19050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66800" y="285750"/>
            <a:ext cx="55626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8F3F7FD7-E984-CC5A-AA0D-E91C18BE30A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1FFA2093-B5B7-2F0F-B593-2FBF41C0C09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20E3276A-ECF8-96A7-4EDA-79335794F4F8}"/>
              </a:ext>
            </a:extLst>
          </p:cNvPr>
          <p:cNvSpPr>
            <a:spLocks noGrp="1" noChangeArrowheads="1"/>
          </p:cNvSpPr>
          <p:nvPr>
            <p:ph type="sldNum" sz="quarter" idx="12"/>
          </p:nvPr>
        </p:nvSpPr>
        <p:spPr>
          <a:ln/>
        </p:spPr>
        <p:txBody>
          <a:bodyPr/>
          <a:lstStyle>
            <a:lvl1pPr>
              <a:defRPr/>
            </a:lvl1pPr>
          </a:lstStyle>
          <a:p>
            <a:fld id="{EDF518F0-5C45-45F1-A12A-4A2458B08B2C}" type="slidenum">
              <a:rPr lang="en-GB" altLang="en-US"/>
              <a:pPr/>
              <a:t>‹#›</a:t>
            </a:fld>
            <a:endParaRPr lang="en-GB" altLang="en-US"/>
          </a:p>
        </p:txBody>
      </p:sp>
    </p:spTree>
    <p:extLst>
      <p:ext uri="{BB962C8B-B14F-4D97-AF65-F5344CB8AC3E}">
        <p14:creationId xmlns:p14="http://schemas.microsoft.com/office/powerpoint/2010/main" val="1125612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13336" y="601725"/>
            <a:ext cx="6477805" cy="1906073"/>
          </a:xfrm>
        </p:spPr>
        <p:txBody>
          <a:bodyPr bIns="0" anchor="b">
            <a:normAutofit/>
          </a:bodyPr>
          <a:lstStyle>
            <a:lvl1pPr algn="l">
              <a:defRPr sz="3713"/>
            </a:lvl1pPr>
          </a:lstStyle>
          <a:p>
            <a:r>
              <a:rPr lang="en-GB"/>
              <a:t>Click to edit Master title style</a:t>
            </a:r>
            <a:endParaRPr lang="en-US" dirty="0"/>
          </a:p>
        </p:txBody>
      </p:sp>
      <p:sp>
        <p:nvSpPr>
          <p:cNvPr id="3" name="Subtitle 2"/>
          <p:cNvSpPr>
            <a:spLocks noGrp="1"/>
          </p:cNvSpPr>
          <p:nvPr>
            <p:ph type="subTitle" idx="1"/>
          </p:nvPr>
        </p:nvSpPr>
        <p:spPr>
          <a:xfrm>
            <a:off x="1813335" y="2648404"/>
            <a:ext cx="6477804" cy="733216"/>
          </a:xfrm>
        </p:spPr>
        <p:txBody>
          <a:bodyPr tIns="91440" bIns="91440">
            <a:normAutofit/>
          </a:bodyPr>
          <a:lstStyle>
            <a:lvl1pPr marL="0" indent="0" algn="l">
              <a:buNone/>
              <a:defRPr sz="1013" b="0" cap="all" baseline="0">
                <a:solidFill>
                  <a:schemeClr val="tx1"/>
                </a:solidFill>
              </a:defRPr>
            </a:lvl1pPr>
            <a:lvl2pPr marL="257175" indent="0" algn="ctr">
              <a:buNone/>
              <a:defRPr sz="1013"/>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E38B064-5D52-D14A-8412-2E0001993061}" type="datetimeFigureOut">
              <a:rPr lang="en-US" smtClean="0"/>
              <a:t>8/20/2025</a:t>
            </a:fld>
            <a:endParaRPr lang="en-US"/>
          </a:p>
        </p:txBody>
      </p:sp>
      <p:sp>
        <p:nvSpPr>
          <p:cNvPr id="5" name="Footer Placeholder 4"/>
          <p:cNvSpPr>
            <a:spLocks noGrp="1"/>
          </p:cNvSpPr>
          <p:nvPr>
            <p:ph type="ftr" sz="quarter" idx="11"/>
          </p:nvPr>
        </p:nvSpPr>
        <p:spPr>
          <a:xfrm>
            <a:off x="1812376" y="246981"/>
            <a:ext cx="3730436" cy="231901"/>
          </a:xfrm>
        </p:spPr>
        <p:txBody>
          <a:bodyPr/>
          <a:lstStyle/>
          <a:p>
            <a:endParaRPr lang="en-US"/>
          </a:p>
        </p:txBody>
      </p:sp>
      <p:sp>
        <p:nvSpPr>
          <p:cNvPr id="6" name="Slide Number Placeholder 5"/>
          <p:cNvSpPr>
            <a:spLocks noGrp="1"/>
          </p:cNvSpPr>
          <p:nvPr>
            <p:ph type="sldNum" sz="quarter" idx="12"/>
          </p:nvPr>
        </p:nvSpPr>
        <p:spPr>
          <a:xfrm>
            <a:off x="1078249" y="599230"/>
            <a:ext cx="608264" cy="377684"/>
          </a:xfrm>
        </p:spPr>
        <p:txBody>
          <a:bodyPr/>
          <a:lstStyle/>
          <a:p>
            <a:fld id="{BEAF1D6D-2365-8044-96E7-9BD94A02416A}" type="slidenum">
              <a:rPr lang="en-US" smtClean="0"/>
              <a:t>‹#›</a:t>
            </a:fld>
            <a:endParaRPr lang="en-US"/>
          </a:p>
        </p:txBody>
      </p:sp>
      <p:cxnSp>
        <p:nvCxnSpPr>
          <p:cNvPr id="15" name="Straight Connector 14"/>
          <p:cNvCxnSpPr/>
          <p:nvPr/>
        </p:nvCxnSpPr>
        <p:spPr>
          <a:xfrm>
            <a:off x="1813335" y="2646407"/>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99439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E38B064-5D52-D14A-8412-2E0001993061}" type="datetimeFigureOut">
              <a:rPr lang="en-US" smtClean="0"/>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F1D6D-2365-8044-96E7-9BD94A02416A}" type="slidenum">
              <a:rPr lang="en-US" smtClean="0"/>
              <a:t>‹#›</a:t>
            </a:fld>
            <a:endParaRPr lang="en-US"/>
          </a:p>
        </p:txBody>
      </p:sp>
      <p:cxnSp>
        <p:nvCxnSpPr>
          <p:cNvPr id="33" name="Straight Connector 32"/>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3207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90679" y="1317097"/>
            <a:ext cx="6482366" cy="1415963"/>
          </a:xfrm>
        </p:spPr>
        <p:txBody>
          <a:bodyPr anchor="b">
            <a:normAutofit/>
          </a:bodyPr>
          <a:lstStyle>
            <a:lvl1pPr algn="l">
              <a:defRPr sz="2025"/>
            </a:lvl1pPr>
          </a:lstStyle>
          <a:p>
            <a:r>
              <a:rPr lang="en-GB"/>
              <a:t>Click to edit Master title style</a:t>
            </a:r>
            <a:endParaRPr lang="en-US" dirty="0"/>
          </a:p>
        </p:txBody>
      </p:sp>
      <p:sp>
        <p:nvSpPr>
          <p:cNvPr id="3" name="Text Placeholder 2"/>
          <p:cNvSpPr>
            <a:spLocks noGrp="1"/>
          </p:cNvSpPr>
          <p:nvPr>
            <p:ph type="body" idx="1"/>
          </p:nvPr>
        </p:nvSpPr>
        <p:spPr>
          <a:xfrm>
            <a:off x="1090680" y="2854647"/>
            <a:ext cx="6472835" cy="759697"/>
          </a:xfrm>
        </p:spPr>
        <p:txBody>
          <a:bodyPr tIns="91440">
            <a:normAutofit/>
          </a:bodyPr>
          <a:lstStyle>
            <a:lvl1pPr marL="0" indent="0" algn="l">
              <a:buNone/>
              <a:defRPr sz="1013">
                <a:solidFill>
                  <a:schemeClr val="tx1"/>
                </a:solidFill>
              </a:defRPr>
            </a:lvl1pPr>
            <a:lvl2pPr marL="257175" indent="0">
              <a:buNone/>
              <a:defRPr sz="1013">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E38B064-5D52-D14A-8412-2E0001993061}" type="datetimeFigureOut">
              <a:rPr lang="en-US" smtClean="0"/>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F1D6D-2365-8044-96E7-9BD94A02416A}" type="slidenum">
              <a:rPr lang="en-US" smtClean="0"/>
              <a:t>‹#›</a:t>
            </a:fld>
            <a:endParaRPr lang="en-US"/>
          </a:p>
        </p:txBody>
      </p:sp>
      <p:cxnSp>
        <p:nvCxnSpPr>
          <p:cNvPr id="15" name="Straight Connector 14"/>
          <p:cNvCxnSpPr/>
          <p:nvPr/>
        </p:nvCxnSpPr>
        <p:spPr>
          <a:xfrm>
            <a:off x="1090680" y="2853739"/>
            <a:ext cx="64728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98287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86913" y="603668"/>
            <a:ext cx="7204226" cy="794479"/>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85498" y="1508160"/>
            <a:ext cx="3483864" cy="258644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810328" y="1513007"/>
            <a:ext cx="3483864" cy="258114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E38B064-5D52-D14A-8412-2E0001993061}" type="datetimeFigureOut">
              <a:rPr lang="en-US" smtClean="0"/>
              <a:t>8/20/2025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F1D6D-2365-8044-96E7-9BD94A02416A}" type="slidenum">
              <a:rPr lang="en-US" smtClean="0"/>
              <a:t>‹#›</a:t>
            </a:fld>
            <a:endParaRPr lang="en-US"/>
          </a:p>
        </p:txBody>
      </p:sp>
      <p:cxnSp>
        <p:nvCxnSpPr>
          <p:cNvPr id="35" name="Straight Connector 3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044494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5394" y="603124"/>
            <a:ext cx="7205746" cy="79223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85393" y="1514663"/>
            <a:ext cx="3483864" cy="601457"/>
          </a:xfrm>
        </p:spPr>
        <p:txBody>
          <a:bodyPr anchor="b">
            <a:normAutofit/>
          </a:bodyPr>
          <a:lstStyle>
            <a:lvl1pPr marL="0" indent="0">
              <a:lnSpc>
                <a:spcPct val="100000"/>
              </a:lnSpc>
              <a:buNone/>
              <a:defRPr sz="1238" b="0" cap="all" baseline="0">
                <a:solidFill>
                  <a:schemeClr val="accent1"/>
                </a:solidFill>
              </a:defRPr>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1085393" y="2118203"/>
            <a:ext cx="3483864" cy="198334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809272" y="1517253"/>
            <a:ext cx="3483864" cy="601678"/>
          </a:xfrm>
        </p:spPr>
        <p:txBody>
          <a:bodyPr anchor="b">
            <a:normAutofit/>
          </a:bodyPr>
          <a:lstStyle>
            <a:lvl1pPr marL="0" indent="0">
              <a:lnSpc>
                <a:spcPct val="100000"/>
              </a:lnSpc>
              <a:buNone/>
              <a:defRPr sz="1238" b="0" cap="all" baseline="0">
                <a:solidFill>
                  <a:schemeClr val="accent1"/>
                </a:solidFill>
              </a:defRPr>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4809272" y="2116119"/>
            <a:ext cx="3483864" cy="19780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E38B064-5D52-D14A-8412-2E0001993061}" type="datetimeFigureOut">
              <a:rPr lang="en-US" smtClean="0"/>
              <a:t>8/20/2025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AF1D6D-2365-8044-96E7-9BD94A02416A}" type="slidenum">
              <a:rPr lang="en-US" smtClean="0"/>
              <a:t>‹#›</a:t>
            </a:fld>
            <a:endParaRPr lang="en-US"/>
          </a:p>
        </p:txBody>
      </p:sp>
      <p:cxnSp>
        <p:nvCxnSpPr>
          <p:cNvPr id="29" name="Straight Connector 28"/>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56995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E38B064-5D52-D14A-8412-2E0001993061}" type="datetimeFigureOut">
              <a:rPr lang="en-US" smtClean="0"/>
              <a:t>8/20/2025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AF1D6D-2365-8044-96E7-9BD94A02416A}" type="slidenum">
              <a:rPr lang="en-US" smtClean="0"/>
              <a:t>‹#›</a:t>
            </a:fld>
            <a:endParaRPr lang="en-US"/>
          </a:p>
        </p:txBody>
      </p:sp>
      <p:cxnSp>
        <p:nvCxnSpPr>
          <p:cNvPr id="25" name="Straight Connector 2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662376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8B064-5D52-D14A-8412-2E0001993061}" type="datetimeFigureOut">
              <a:rPr lang="en-US" smtClean="0"/>
              <a:t>8/20/2025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AF1D6D-2365-8044-96E7-9BD94A02416A}" type="slidenum">
              <a:rPr lang="en-US" smtClean="0"/>
              <a:t>‹#›</a:t>
            </a:fld>
            <a:endParaRPr lang="en-US"/>
          </a:p>
        </p:txBody>
      </p:sp>
    </p:spTree>
    <p:extLst>
      <p:ext uri="{BB962C8B-B14F-4D97-AF65-F5344CB8AC3E}">
        <p14:creationId xmlns:p14="http://schemas.microsoft.com/office/powerpoint/2010/main" val="23897737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3504" y="599230"/>
            <a:ext cx="2454824" cy="1685338"/>
          </a:xfrm>
        </p:spPr>
        <p:txBody>
          <a:bodyPr anchor="b">
            <a:normAutofit/>
          </a:bodyPr>
          <a:lstStyle>
            <a:lvl1pPr algn="l">
              <a:defRPr sz="1350"/>
            </a:lvl1pPr>
          </a:lstStyle>
          <a:p>
            <a:r>
              <a:rPr lang="en-GB"/>
              <a:t>Click to edit Master title style</a:t>
            </a:r>
            <a:endParaRPr lang="en-US" dirty="0"/>
          </a:p>
        </p:txBody>
      </p:sp>
      <p:sp>
        <p:nvSpPr>
          <p:cNvPr id="3" name="Content Placeholder 2"/>
          <p:cNvSpPr>
            <a:spLocks noGrp="1"/>
          </p:cNvSpPr>
          <p:nvPr>
            <p:ph idx="1"/>
          </p:nvPr>
        </p:nvSpPr>
        <p:spPr>
          <a:xfrm>
            <a:off x="3782786" y="599230"/>
            <a:ext cx="4509353" cy="349412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83504" y="2404119"/>
            <a:ext cx="2456260" cy="1686136"/>
          </a:xfrm>
        </p:spPr>
        <p:txBody>
          <a:bodyPr/>
          <a:lstStyle>
            <a:lvl1pPr marL="0" indent="0" algn="l">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E38B064-5D52-D14A-8412-2E0001993061}" type="datetimeFigureOut">
              <a:rPr lang="en-US" smtClean="0"/>
              <a:t>8/20/2025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AF1D6D-2365-8044-96E7-9BD94A02416A}" type="slidenum">
              <a:rPr lang="en-US" smtClean="0"/>
              <a:t>‹#›</a:t>
            </a:fld>
            <a:endParaRPr lang="en-US"/>
          </a:p>
        </p:txBody>
      </p:sp>
      <p:cxnSp>
        <p:nvCxnSpPr>
          <p:cNvPr id="17" name="Straight Connector 16"/>
          <p:cNvCxnSpPr/>
          <p:nvPr/>
        </p:nvCxnSpPr>
        <p:spPr>
          <a:xfrm>
            <a:off x="1086210" y="2404118"/>
            <a:ext cx="245211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733639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5608041" y="361629"/>
            <a:ext cx="3055900" cy="3861826"/>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088405" y="847135"/>
            <a:ext cx="4149246" cy="1372938"/>
          </a:xfrm>
        </p:spPr>
        <p:txBody>
          <a:bodyPr anchor="b">
            <a:normAutofit/>
          </a:bodyPr>
          <a:lstStyle>
            <a:lvl1pPr>
              <a:defRPr sz="18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3292" y="841908"/>
            <a:ext cx="2093378" cy="2899745"/>
          </a:xfrm>
          <a:solidFill>
            <a:schemeClr val="bg1">
              <a:lumMod val="85000"/>
            </a:schemeClr>
          </a:solidFill>
          <a:ln w="9525" cap="sq">
            <a:noFill/>
            <a:miter lim="800000"/>
          </a:ln>
          <a:effectLst/>
        </p:spPr>
        <p:txBody>
          <a:bodyPr anchor="t"/>
          <a:lstStyle>
            <a:lvl1pPr marL="0" indent="0" algn="ctr">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endParaRPr lang="en-US" dirty="0"/>
          </a:p>
        </p:txBody>
      </p:sp>
      <p:sp>
        <p:nvSpPr>
          <p:cNvPr id="4" name="Text Placeholder 3"/>
          <p:cNvSpPr>
            <a:spLocks noGrp="1"/>
          </p:cNvSpPr>
          <p:nvPr>
            <p:ph type="body" sz="half" idx="2"/>
          </p:nvPr>
        </p:nvSpPr>
        <p:spPr>
          <a:xfrm>
            <a:off x="1087748" y="2359494"/>
            <a:ext cx="4143303" cy="1502807"/>
          </a:xfrm>
        </p:spPr>
        <p:txBody>
          <a:bodyPr>
            <a:normAutofit/>
          </a:bodyPr>
          <a:lstStyle>
            <a:lvl1pPr marL="0" indent="0" algn="l">
              <a:buNone/>
              <a:defRPr sz="1013"/>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a:xfrm>
            <a:off x="1085538" y="4102393"/>
            <a:ext cx="4145513" cy="240092"/>
          </a:xfrm>
        </p:spPr>
        <p:txBody>
          <a:bodyPr/>
          <a:lstStyle>
            <a:lvl1pPr algn="l">
              <a:defRPr/>
            </a:lvl1pPr>
          </a:lstStyle>
          <a:p>
            <a:fld id="{8E38B064-5D52-D14A-8412-2E0001993061}" type="datetimeFigureOut">
              <a:rPr lang="en-US" smtClean="0"/>
              <a:t>8/20/2025</a:t>
            </a:fld>
            <a:endParaRPr lang="en-US"/>
          </a:p>
        </p:txBody>
      </p:sp>
      <p:sp>
        <p:nvSpPr>
          <p:cNvPr id="6" name="Footer Placeholder 5"/>
          <p:cNvSpPr>
            <a:spLocks noGrp="1"/>
          </p:cNvSpPr>
          <p:nvPr>
            <p:ph type="ftr" sz="quarter" idx="11"/>
          </p:nvPr>
        </p:nvSpPr>
        <p:spPr>
          <a:xfrm>
            <a:off x="1085538" y="238981"/>
            <a:ext cx="4155753" cy="240698"/>
          </a:xfrm>
        </p:spPr>
        <p:txBody>
          <a:bodyPr/>
          <a:lstStyle/>
          <a:p>
            <a:endParaRPr lang="en-US"/>
          </a:p>
        </p:txBody>
      </p:sp>
      <p:sp>
        <p:nvSpPr>
          <p:cNvPr id="7" name="Slide Number Placeholder 6"/>
          <p:cNvSpPr>
            <a:spLocks noGrp="1"/>
          </p:cNvSpPr>
          <p:nvPr>
            <p:ph type="sldNum" sz="quarter" idx="12"/>
          </p:nvPr>
        </p:nvSpPr>
        <p:spPr/>
        <p:txBody>
          <a:bodyPr/>
          <a:lstStyle/>
          <a:p>
            <a:fld id="{BEAF1D6D-2365-8044-96E7-9BD94A02416A}" type="slidenum">
              <a:rPr lang="en-US" smtClean="0"/>
              <a:t>‹#›</a:t>
            </a:fld>
            <a:endParaRPr lang="en-US"/>
          </a:p>
        </p:txBody>
      </p:sp>
      <p:cxnSp>
        <p:nvCxnSpPr>
          <p:cNvPr id="31" name="Straight Connector 30"/>
          <p:cNvCxnSpPr/>
          <p:nvPr/>
        </p:nvCxnSpPr>
        <p:spPr>
          <a:xfrm>
            <a:off x="1085538" y="2357704"/>
            <a:ext cx="414551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51131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E38B064-5D52-D14A-8412-2E0001993061}" type="datetimeFigureOut">
              <a:rPr lang="en-US" smtClean="0"/>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F1D6D-2365-8044-96E7-9BD94A02416A}" type="slidenum">
              <a:rPr lang="en-US" smtClean="0"/>
              <a:t>‹#›</a:t>
            </a:fld>
            <a:endParaRPr lang="en-US"/>
          </a:p>
        </p:txBody>
      </p:sp>
      <p:cxnSp>
        <p:nvCxnSpPr>
          <p:cNvPr id="26" name="Straight Connector 25"/>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610092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9334" y="599231"/>
            <a:ext cx="1211807" cy="3494917"/>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83504" y="599231"/>
            <a:ext cx="5871623" cy="34949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E38B064-5D52-D14A-8412-2E0001993061}" type="datetimeFigureOut">
              <a:rPr lang="en-US" smtClean="0"/>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AF1D6D-2365-8044-96E7-9BD94A02416A}" type="slidenum">
              <a:rPr lang="en-US" smtClean="0"/>
              <a:t>‹#›</a:t>
            </a:fld>
            <a:endParaRPr lang="en-US"/>
          </a:p>
        </p:txBody>
      </p:sp>
      <p:cxnSp>
        <p:nvCxnSpPr>
          <p:cNvPr id="15" name="Straight Connector 14"/>
          <p:cNvCxnSpPr/>
          <p:nvPr/>
        </p:nvCxnSpPr>
        <p:spPr>
          <a:xfrm>
            <a:off x="7079333" y="599231"/>
            <a:ext cx="0" cy="3494917"/>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4788299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1.pn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39296820" r:id="rId1"/>
  </p:sldLayoutIdLst>
  <p:txStyles>
    <p:titleStyle>
      <a:lvl1pPr algn="ctr">
        <a:defRPr sz="4400" kern="1200">
          <a:solidFill>
            <a:schemeClr val="lt1"/>
          </a:solidFill>
        </a:defRPr>
      </a:lvl1pPr>
      <a:extLst/>
    </p:titleStyle>
    <p:bodyStyle>
      <a:lvl1pPr indent="-324900" algn="ctr">
        <a:defRPr sz="3200" kern="1200">
          <a:solidFill>
            <a:schemeClr val="tx1"/>
          </a:solidFill>
        </a:defRPr>
      </a:lvl1pPr>
      <a:extLst/>
    </p:bodyStyle>
    <p:otherStyle>
      <a:defPPr algn="ctr">
        <a:defRPr kern="1200">
          <a:solidFill>
            <a:schemeClr val="tx1"/>
          </a:solidFill>
        </a:defRPr>
      </a:def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9933321"/>
      </p:ext>
    </p:extLst>
  </p:cSld>
  <p:clrMap bg1="lt1" tx1="dk1" bg2="lt2" tx2="dk2" accent1="accent1" accent2="accent2" accent3="accent3" accent4="accent4" accent5="accent5" accent6="accent6" hlink="hlink" folHlink="folHlink"/>
  <p:sldLayoutIdLst>
    <p:sldLayoutId id="2439296822" r:id="rId1"/>
  </p:sldLayoutIdLst>
  <p:txStyles>
    <p:titleStyle>
      <a:lvl1pPr algn="ctr">
        <a:defRPr sz="4400" kern="1200">
          <a:solidFill>
            <a:schemeClr val="lt1"/>
          </a:solidFill>
        </a:defRPr>
      </a:lvl1pPr>
      <a:extLst/>
    </p:titleStyle>
    <p:bodyStyle>
      <a:lvl1pPr indent="-324900" algn="ctr">
        <a:defRPr sz="3200" kern="1200">
          <a:solidFill>
            <a:schemeClr val="tx1"/>
          </a:solidFill>
        </a:defRPr>
      </a:lvl1pPr>
      <a:extLst/>
    </p:bodyStyle>
    <p:otherStyle>
      <a:defPPr algn="ctr">
        <a:defRPr kern="1200">
          <a:solidFill>
            <a:schemeClr val="tx1"/>
          </a:solidFill>
        </a:defRPr>
      </a:def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F1C95EB-5263-2887-D48A-2CBC7AE3C43E}"/>
              </a:ext>
            </a:extLst>
          </p:cNvPr>
          <p:cNvSpPr>
            <a:spLocks noChangeArrowheads="1"/>
          </p:cNvSpPr>
          <p:nvPr/>
        </p:nvSpPr>
        <p:spPr bwMode="ltGray">
          <a:xfrm>
            <a:off x="609601" y="171451"/>
            <a:ext cx="8239125" cy="4793456"/>
          </a:xfrm>
          <a:prstGeom prst="rect">
            <a:avLst/>
          </a:prstGeom>
          <a:solidFill>
            <a:srgbClr val="EDE7E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sz="1800"/>
          </a:p>
        </p:txBody>
      </p:sp>
      <p:sp>
        <p:nvSpPr>
          <p:cNvPr id="1027" name="Line 3">
            <a:extLst>
              <a:ext uri="{FF2B5EF4-FFF2-40B4-BE49-F238E27FC236}">
                <a16:creationId xmlns:a16="http://schemas.microsoft.com/office/drawing/2014/main" id="{8EA19B9D-4BDE-AAF0-B17A-658F579F5D66}"/>
              </a:ext>
            </a:extLst>
          </p:cNvPr>
          <p:cNvSpPr>
            <a:spLocks noChangeShapeType="1"/>
          </p:cNvSpPr>
          <p:nvPr/>
        </p:nvSpPr>
        <p:spPr bwMode="ltGray">
          <a:xfrm>
            <a:off x="1016000" y="1200150"/>
            <a:ext cx="767080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US" sz="1350"/>
          </a:p>
        </p:txBody>
      </p:sp>
      <p:pic>
        <p:nvPicPr>
          <p:cNvPr id="1028" name="Picture 4" descr="A:\minispir.GIF">
            <a:extLst>
              <a:ext uri="{FF2B5EF4-FFF2-40B4-BE49-F238E27FC236}">
                <a16:creationId xmlns:a16="http://schemas.microsoft.com/office/drawing/2014/main" id="{AA222CED-66AD-6BC6-E00A-7FDE746961D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b="5333"/>
          <a:stretch>
            <a:fillRect/>
          </a:stretch>
        </p:blipFill>
        <p:spPr bwMode="ltGray">
          <a:xfrm>
            <a:off x="0" y="38100"/>
            <a:ext cx="1181100"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A:\minispir.GIF">
            <a:extLst>
              <a:ext uri="{FF2B5EF4-FFF2-40B4-BE49-F238E27FC236}">
                <a16:creationId xmlns:a16="http://schemas.microsoft.com/office/drawing/2014/main" id="{5D764BCB-1769-1794-8939-18D3FB4274F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t="39999"/>
          <a:stretch>
            <a:fillRect/>
          </a:stretch>
        </p:blipFill>
        <p:spPr bwMode="ltGray">
          <a:xfrm>
            <a:off x="0" y="3167062"/>
            <a:ext cx="1181100" cy="192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Rectangle 6">
            <a:extLst>
              <a:ext uri="{FF2B5EF4-FFF2-40B4-BE49-F238E27FC236}">
                <a16:creationId xmlns:a16="http://schemas.microsoft.com/office/drawing/2014/main" id="{CA526F61-2B2A-ECFE-C559-BE947E64C975}"/>
              </a:ext>
            </a:extLst>
          </p:cNvPr>
          <p:cNvSpPr>
            <a:spLocks noGrp="1" noChangeArrowheads="1"/>
          </p:cNvSpPr>
          <p:nvPr>
            <p:ph type="title"/>
          </p:nvPr>
        </p:nvSpPr>
        <p:spPr bwMode="auto">
          <a:xfrm>
            <a:off x="1066800" y="285750"/>
            <a:ext cx="762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31" name="Rectangle 7">
            <a:extLst>
              <a:ext uri="{FF2B5EF4-FFF2-40B4-BE49-F238E27FC236}">
                <a16:creationId xmlns:a16="http://schemas.microsoft.com/office/drawing/2014/main" id="{AD25466B-289F-733D-4C2C-F7289C5C4AD1}"/>
              </a:ext>
            </a:extLst>
          </p:cNvPr>
          <p:cNvSpPr>
            <a:spLocks noGrp="1" noChangeArrowheads="1"/>
          </p:cNvSpPr>
          <p:nvPr>
            <p:ph type="body" idx="1"/>
          </p:nvPr>
        </p:nvSpPr>
        <p:spPr bwMode="auto">
          <a:xfrm>
            <a:off x="1066800" y="1314450"/>
            <a:ext cx="76200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1512" name="Rectangle 8">
            <a:extLst>
              <a:ext uri="{FF2B5EF4-FFF2-40B4-BE49-F238E27FC236}">
                <a16:creationId xmlns:a16="http://schemas.microsoft.com/office/drawing/2014/main" id="{EADF883A-096D-A1D9-C2D1-E924EA816CC6}"/>
              </a:ext>
            </a:extLst>
          </p:cNvPr>
          <p:cNvSpPr>
            <a:spLocks noGrp="1" noChangeArrowheads="1"/>
          </p:cNvSpPr>
          <p:nvPr>
            <p:ph type="dt" sz="half" idx="2"/>
          </p:nvPr>
        </p:nvSpPr>
        <p:spPr bwMode="auto">
          <a:xfrm>
            <a:off x="1014413" y="4580335"/>
            <a:ext cx="19050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50">
                <a:latin typeface="Times New Roman" charset="0"/>
                <a:cs typeface="+mn-cs"/>
              </a:defRPr>
            </a:lvl1pPr>
          </a:lstStyle>
          <a:p>
            <a:pPr>
              <a:defRPr/>
            </a:pPr>
            <a:endParaRPr lang="en-GB"/>
          </a:p>
        </p:txBody>
      </p:sp>
      <p:sp>
        <p:nvSpPr>
          <p:cNvPr id="21513" name="Rectangle 9">
            <a:extLst>
              <a:ext uri="{FF2B5EF4-FFF2-40B4-BE49-F238E27FC236}">
                <a16:creationId xmlns:a16="http://schemas.microsoft.com/office/drawing/2014/main" id="{50558067-B0D3-F9C2-0FA4-343D8CB96583}"/>
              </a:ext>
            </a:extLst>
          </p:cNvPr>
          <p:cNvSpPr>
            <a:spLocks noGrp="1" noChangeArrowheads="1"/>
          </p:cNvSpPr>
          <p:nvPr>
            <p:ph type="ftr" sz="quarter" idx="3"/>
          </p:nvPr>
        </p:nvSpPr>
        <p:spPr bwMode="auto">
          <a:xfrm>
            <a:off x="3452813" y="4580335"/>
            <a:ext cx="28956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50">
                <a:latin typeface="Times New Roman" charset="0"/>
                <a:cs typeface="+mn-cs"/>
              </a:defRPr>
            </a:lvl1pPr>
          </a:lstStyle>
          <a:p>
            <a:pPr>
              <a:defRPr/>
            </a:pPr>
            <a:endParaRPr lang="en-GB"/>
          </a:p>
        </p:txBody>
      </p:sp>
      <p:sp>
        <p:nvSpPr>
          <p:cNvPr id="21514" name="Rectangle 10">
            <a:extLst>
              <a:ext uri="{FF2B5EF4-FFF2-40B4-BE49-F238E27FC236}">
                <a16:creationId xmlns:a16="http://schemas.microsoft.com/office/drawing/2014/main" id="{E3E6C775-B60A-4F1B-931C-1EA216240AB7}"/>
              </a:ext>
            </a:extLst>
          </p:cNvPr>
          <p:cNvSpPr>
            <a:spLocks noGrp="1" noChangeArrowheads="1"/>
          </p:cNvSpPr>
          <p:nvPr>
            <p:ph type="sldNum" sz="quarter" idx="4"/>
          </p:nvPr>
        </p:nvSpPr>
        <p:spPr bwMode="auto">
          <a:xfrm>
            <a:off x="6881813" y="4580335"/>
            <a:ext cx="19050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50"/>
            </a:lvl1pPr>
          </a:lstStyle>
          <a:p>
            <a:fld id="{BC6D6EF9-2321-424C-846B-AE8A8EA1A5E6}" type="slidenum">
              <a:rPr lang="en-GB" altLang="en-US"/>
              <a:pPr/>
              <a:t>‹#›</a:t>
            </a:fld>
            <a:endParaRPr lang="en-GB" altLang="en-US"/>
          </a:p>
        </p:txBody>
      </p:sp>
    </p:spTree>
    <p:extLst>
      <p:ext uri="{BB962C8B-B14F-4D97-AF65-F5344CB8AC3E}">
        <p14:creationId xmlns:p14="http://schemas.microsoft.com/office/powerpoint/2010/main" val="429672269"/>
      </p:ext>
    </p:extLst>
  </p:cSld>
  <p:clrMap bg1="lt1" tx1="dk1" bg2="lt2" tx2="dk2" accent1="accent1" accent2="accent2" accent3="accent3" accent4="accent4" accent5="accent5" accent6="accent6" hlink="hlink" folHlink="folHlink"/>
  <p:sldLayoutIdLst>
    <p:sldLayoutId id="2439296824" r:id="rId1"/>
    <p:sldLayoutId id="2439296825" r:id="rId2"/>
    <p:sldLayoutId id="2439296826" r:id="rId3"/>
    <p:sldLayoutId id="2439296827" r:id="rId4"/>
    <p:sldLayoutId id="2439296828" r:id="rId5"/>
    <p:sldLayoutId id="2439296829" r:id="rId6"/>
    <p:sldLayoutId id="2439296830" r:id="rId7"/>
    <p:sldLayoutId id="2439296831" r:id="rId8"/>
    <p:sldLayoutId id="2439296832" r:id="rId9"/>
    <p:sldLayoutId id="2439296833" r:id="rId10"/>
    <p:sldLayoutId id="2439296834" r:id="rId11"/>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Times New Roman" charset="0"/>
        </a:defRPr>
      </a:lvl2pPr>
      <a:lvl3pPr algn="ctr" rtl="0" eaLnBrk="0" fontAlgn="base" hangingPunct="0">
        <a:spcBef>
          <a:spcPct val="0"/>
        </a:spcBef>
        <a:spcAft>
          <a:spcPct val="0"/>
        </a:spcAft>
        <a:defRPr sz="3300">
          <a:solidFill>
            <a:schemeClr val="tx2"/>
          </a:solidFill>
          <a:latin typeface="Times New Roman" charset="0"/>
        </a:defRPr>
      </a:lvl3pPr>
      <a:lvl4pPr algn="ctr" rtl="0" eaLnBrk="0" fontAlgn="base" hangingPunct="0">
        <a:spcBef>
          <a:spcPct val="0"/>
        </a:spcBef>
        <a:spcAft>
          <a:spcPct val="0"/>
        </a:spcAft>
        <a:defRPr sz="3300">
          <a:solidFill>
            <a:schemeClr val="tx2"/>
          </a:solidFill>
          <a:latin typeface="Times New Roman" charset="0"/>
        </a:defRPr>
      </a:lvl4pPr>
      <a:lvl5pPr algn="ctr" rtl="0" eaLnBrk="0" fontAlgn="base" hangingPunct="0">
        <a:spcBef>
          <a:spcPct val="0"/>
        </a:spcBef>
        <a:spcAft>
          <a:spcPct val="0"/>
        </a:spcAft>
        <a:defRPr sz="3300">
          <a:solidFill>
            <a:schemeClr val="tx2"/>
          </a:solidFill>
          <a:latin typeface="Times New Roman" charset="0"/>
        </a:defRPr>
      </a:lvl5pPr>
      <a:lvl6pPr marL="342900" algn="ctr" rtl="0" fontAlgn="base">
        <a:spcBef>
          <a:spcPct val="0"/>
        </a:spcBef>
        <a:spcAft>
          <a:spcPct val="0"/>
        </a:spcAft>
        <a:defRPr sz="3300">
          <a:solidFill>
            <a:schemeClr val="tx2"/>
          </a:solidFill>
          <a:latin typeface="Times New Roman" charset="0"/>
        </a:defRPr>
      </a:lvl6pPr>
      <a:lvl7pPr marL="685800" algn="ctr" rtl="0" fontAlgn="base">
        <a:spcBef>
          <a:spcPct val="0"/>
        </a:spcBef>
        <a:spcAft>
          <a:spcPct val="0"/>
        </a:spcAft>
        <a:defRPr sz="3300">
          <a:solidFill>
            <a:schemeClr val="tx2"/>
          </a:solidFill>
          <a:latin typeface="Times New Roman" charset="0"/>
        </a:defRPr>
      </a:lvl7pPr>
      <a:lvl8pPr marL="1028700" algn="ctr" rtl="0" fontAlgn="base">
        <a:spcBef>
          <a:spcPct val="0"/>
        </a:spcBef>
        <a:spcAft>
          <a:spcPct val="0"/>
        </a:spcAft>
        <a:defRPr sz="3300">
          <a:solidFill>
            <a:schemeClr val="tx2"/>
          </a:solidFill>
          <a:latin typeface="Times New Roman" charset="0"/>
        </a:defRPr>
      </a:lvl8pPr>
      <a:lvl9pPr marL="1371600" algn="ctr" rtl="0" fontAlgn="base">
        <a:spcBef>
          <a:spcPct val="0"/>
        </a:spcBef>
        <a:spcAft>
          <a:spcPct val="0"/>
        </a:spcAft>
        <a:defRPr sz="3300">
          <a:solidFill>
            <a:schemeClr val="tx2"/>
          </a:solidFill>
          <a:latin typeface="Times New Roman"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1514608"/>
            <a:ext cx="9144000" cy="3079456"/>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cstate="print">
            <a:extLst>
              <a:ext uri="{28A0092B-C50C-407E-A947-70E740481C1C}">
                <a14:useLocalDpi xmlns:a14="http://schemas.microsoft.com/office/drawing/2010/main" val="0"/>
              </a:ext>
            </a:extLst>
          </a:blip>
          <a:srcRect t="1538" b="-1538"/>
          <a:stretch/>
        </p:blipFill>
        <p:spPr bwMode="black">
          <a:xfrm>
            <a:off x="0" y="4594860"/>
            <a:ext cx="9144000" cy="557213"/>
          </a:xfrm>
          <a:prstGeom prst="rect">
            <a:avLst/>
          </a:prstGeom>
        </p:spPr>
      </p:pic>
      <p:sp>
        <p:nvSpPr>
          <p:cNvPr id="2" name="Title Placeholder 1"/>
          <p:cNvSpPr>
            <a:spLocks noGrp="1"/>
          </p:cNvSpPr>
          <p:nvPr>
            <p:ph type="title"/>
          </p:nvPr>
        </p:nvSpPr>
        <p:spPr>
          <a:xfrm>
            <a:off x="1088685" y="603391"/>
            <a:ext cx="7202456" cy="786926"/>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088685" y="1511800"/>
            <a:ext cx="7202456" cy="258796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665604" y="247778"/>
            <a:ext cx="2625536" cy="231901"/>
          </a:xfrm>
          <a:prstGeom prst="rect">
            <a:avLst/>
          </a:prstGeom>
        </p:spPr>
        <p:txBody>
          <a:bodyPr vert="horz" lIns="91440" tIns="45720" rIns="91440" bIns="45720" rtlCol="0" anchor="ctr"/>
          <a:lstStyle>
            <a:lvl1pPr algn="r">
              <a:defRPr sz="563">
                <a:solidFill>
                  <a:schemeClr val="tx1">
                    <a:tint val="75000"/>
                  </a:schemeClr>
                </a:solidFill>
              </a:defRPr>
            </a:lvl1pPr>
          </a:lstStyle>
          <a:p>
            <a:fld id="{8E38B064-5D52-D14A-8412-2E0001993061}" type="datetimeFigureOut">
              <a:rPr lang="en-US" smtClean="0"/>
              <a:t>8/20/2025</a:t>
            </a:fld>
            <a:endParaRPr lang="en-US"/>
          </a:p>
        </p:txBody>
      </p:sp>
      <p:sp>
        <p:nvSpPr>
          <p:cNvPr id="5" name="Footer Placeholder 4"/>
          <p:cNvSpPr>
            <a:spLocks noGrp="1"/>
          </p:cNvSpPr>
          <p:nvPr>
            <p:ph type="ftr" sz="quarter" idx="3"/>
          </p:nvPr>
        </p:nvSpPr>
        <p:spPr>
          <a:xfrm>
            <a:off x="1088685" y="246981"/>
            <a:ext cx="4454127" cy="231901"/>
          </a:xfrm>
          <a:prstGeom prst="rect">
            <a:avLst/>
          </a:prstGeom>
        </p:spPr>
        <p:txBody>
          <a:bodyPr vert="horz" lIns="91440" tIns="45720" rIns="91440" bIns="45720" rtlCol="0" anchor="ctr"/>
          <a:lstStyle>
            <a:lvl1pPr algn="l">
              <a:defRPr sz="56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0046" y="599230"/>
            <a:ext cx="608264" cy="377684"/>
          </a:xfrm>
          <a:prstGeom prst="rect">
            <a:avLst/>
          </a:prstGeom>
        </p:spPr>
        <p:txBody>
          <a:bodyPr vert="horz" lIns="91440" tIns="45720" rIns="91440" bIns="45720" rtlCol="0" anchor="t"/>
          <a:lstStyle>
            <a:lvl1pPr algn="r">
              <a:defRPr sz="1575">
                <a:solidFill>
                  <a:schemeClr val="accent1"/>
                </a:solidFill>
              </a:defRPr>
            </a:lvl1pPr>
          </a:lstStyle>
          <a:p>
            <a:fld id="{BEAF1D6D-2365-8044-96E7-9BD94A02416A}" type="slidenum">
              <a:rPr lang="en-US" smtClean="0"/>
              <a:t>‹#›</a:t>
            </a:fld>
            <a:endParaRPr lang="en-US"/>
          </a:p>
        </p:txBody>
      </p:sp>
      <p:cxnSp>
        <p:nvCxnSpPr>
          <p:cNvPr id="10" name="Straight Connector 9"/>
          <p:cNvCxnSpPr/>
          <p:nvPr/>
        </p:nvCxnSpPr>
        <p:spPr>
          <a:xfrm>
            <a:off x="0" y="4596310"/>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4910752"/>
      </p:ext>
    </p:extLst>
  </p:cSld>
  <p:clrMap bg1="lt1" tx1="dk1" bg2="lt2" tx2="dk2" accent1="accent1" accent2="accent2" accent3="accent3" accent4="accent4" accent5="accent5" accent6="accent6" hlink="hlink" folHlink="folHlink"/>
  <p:sldLayoutIdLst>
    <p:sldLayoutId id="2439296836" r:id="rId1"/>
    <p:sldLayoutId id="2439296837" r:id="rId2"/>
    <p:sldLayoutId id="2439296838" r:id="rId3"/>
    <p:sldLayoutId id="2439296839" r:id="rId4"/>
    <p:sldLayoutId id="2439296840" r:id="rId5"/>
    <p:sldLayoutId id="2439296841" r:id="rId6"/>
    <p:sldLayoutId id="2439296842" r:id="rId7"/>
    <p:sldLayoutId id="2439296843" r:id="rId8"/>
    <p:sldLayoutId id="2439296844" r:id="rId9"/>
    <p:sldLayoutId id="2439296845" r:id="rId10"/>
    <p:sldLayoutId id="2439296846" r:id="rId11"/>
  </p:sldLayoutIdLst>
  <p:txStyles>
    <p:titleStyle>
      <a:lvl1pPr algn="l" defTabSz="514350" rtl="0" eaLnBrk="1" latinLnBrk="0" hangingPunct="1">
        <a:lnSpc>
          <a:spcPct val="90000"/>
        </a:lnSpc>
        <a:spcBef>
          <a:spcPct val="0"/>
        </a:spcBef>
        <a:buNone/>
        <a:defRPr sz="1800" b="0" i="0" kern="1200" cap="all">
          <a:solidFill>
            <a:schemeClr val="tx1"/>
          </a:solidFill>
          <a:effectLst/>
          <a:latin typeface="+mj-lt"/>
          <a:ea typeface="+mj-ea"/>
          <a:cs typeface="+mj-cs"/>
        </a:defRPr>
      </a:lvl1pPr>
    </p:titleStyle>
    <p:bodyStyle>
      <a:lvl1pPr marL="128588" indent="-128588" algn="l" defTabSz="514350" rtl="0" eaLnBrk="1" latinLnBrk="0" hangingPunct="1">
        <a:lnSpc>
          <a:spcPct val="120000"/>
        </a:lnSpc>
        <a:spcBef>
          <a:spcPts val="563"/>
        </a:spcBef>
        <a:buClr>
          <a:schemeClr val="accent1"/>
        </a:buClr>
        <a:buSzPct val="100000"/>
        <a:buFont typeface="Arial" panose="020B0604020202020204" pitchFamily="34" charset="0"/>
        <a:buChar char="•"/>
        <a:defRPr sz="1125" kern="1200">
          <a:solidFill>
            <a:schemeClr val="tx1"/>
          </a:solidFill>
          <a:effectLst/>
          <a:latin typeface="+mn-lt"/>
          <a:ea typeface="+mn-ea"/>
          <a:cs typeface="+mn-cs"/>
        </a:defRPr>
      </a:lvl1pPr>
      <a:lvl2pPr marL="385763"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1013" kern="1200" cap="none" baseline="0">
          <a:solidFill>
            <a:schemeClr val="tx1"/>
          </a:solidFill>
          <a:effectLst/>
          <a:latin typeface="+mn-lt"/>
          <a:ea typeface="+mn-ea"/>
          <a:cs typeface="+mn-cs"/>
        </a:defRPr>
      </a:lvl2pPr>
      <a:lvl3pPr marL="642938"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3pPr>
      <a:lvl4pPr marL="900113"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788" kern="1200" cap="none" baseline="0">
          <a:solidFill>
            <a:schemeClr val="tx1"/>
          </a:solidFill>
          <a:effectLst/>
          <a:latin typeface="+mn-lt"/>
          <a:ea typeface="+mn-ea"/>
          <a:cs typeface="+mn-cs"/>
        </a:defRPr>
      </a:lvl4pPr>
      <a:lvl5pPr marL="1157288"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675" kern="1200">
          <a:solidFill>
            <a:schemeClr val="tx1"/>
          </a:solidFill>
          <a:effectLst/>
          <a:latin typeface="+mn-lt"/>
          <a:ea typeface="+mn-ea"/>
          <a:cs typeface="+mn-cs"/>
        </a:defRPr>
      </a:lvl5pPr>
      <a:lvl6pPr marL="1414463"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675" kern="1200">
          <a:solidFill>
            <a:schemeClr val="tx1"/>
          </a:solidFill>
          <a:effectLst/>
          <a:latin typeface="+mn-lt"/>
          <a:ea typeface="+mn-ea"/>
          <a:cs typeface="+mn-cs"/>
        </a:defRPr>
      </a:lvl6pPr>
      <a:lvl7pPr marL="1671638"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675" kern="1200">
          <a:solidFill>
            <a:schemeClr val="tx1"/>
          </a:solidFill>
          <a:effectLst/>
          <a:latin typeface="+mn-lt"/>
          <a:ea typeface="+mn-ea"/>
          <a:cs typeface="+mn-cs"/>
        </a:defRPr>
      </a:lvl7pPr>
      <a:lvl8pPr marL="1928813"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675" kern="1200" baseline="0">
          <a:solidFill>
            <a:schemeClr val="tx1"/>
          </a:solidFill>
          <a:effectLst/>
          <a:latin typeface="+mn-lt"/>
          <a:ea typeface="+mn-ea"/>
          <a:cs typeface="+mn-cs"/>
        </a:defRPr>
      </a:lvl8pPr>
      <a:lvl9pPr marL="2185988" indent="-128588" algn="l" defTabSz="514350" rtl="0" eaLnBrk="1" latinLnBrk="0" hangingPunct="1">
        <a:lnSpc>
          <a:spcPct val="120000"/>
        </a:lnSpc>
        <a:spcBef>
          <a:spcPts val="281"/>
        </a:spcBef>
        <a:buClr>
          <a:schemeClr val="accent1"/>
        </a:buClr>
        <a:buSzPct val="100000"/>
        <a:buFont typeface="Arial" panose="020B0604020202020204" pitchFamily="34" charset="0"/>
        <a:buChar char="•"/>
        <a:defRPr sz="675" kern="1200" baseline="0">
          <a:solidFill>
            <a:schemeClr val="tx1"/>
          </a:solidFill>
          <a:effectLst/>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hyperlink" Target="https://pleasegivepeasachance.blogspot.com/2012/10/"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381000" y="762000"/>
          <a:ext cx="8763000" cy="4762500"/>
          <a:chOff x="381000" y="762000"/>
          <a:chExt cx="8763000" cy="4762500"/>
        </a:xfrm>
      </p:grpSpPr>
      <p:sp>
        <p:nvSpPr>
          <p:cNvPr id="2" name="TextBox 1"/>
          <p:cNvSpPr txBox="1"/>
          <p:nvPr/>
        </p:nvSpPr>
        <p:spPr>
          <a:xfrm>
            <a:off x="356013" y="1851670"/>
            <a:ext cx="8382000" cy="952500"/>
          </a:xfrm>
          <a:prstGeom prst="rect">
            <a:avLst/>
          </a:prstGeom>
          <a:noFill/>
        </p:spPr>
        <p:txBody>
          <a:bodyPr vert="horz" lIns="91440" tIns="45720" rIns="91440" bIns="45720" rtlCol="0" anchorCtr="0">
            <a:spAutoFit/>
          </a:bodyPr>
          <a:lstStyle/>
          <a:p>
            <a:pPr marL="0" marR="0" lvl="0" indent="0" algn="ctr" rtl="0" fontAlgn="base">
              <a:lnSpc>
                <a:spcPct val="100000"/>
              </a:lnSpc>
              <a:spcBef>
                <a:spcPts val="0"/>
              </a:spcBef>
              <a:spcAft>
                <a:spcPts val="0"/>
              </a:spcAft>
            </a:pPr>
            <a:r>
              <a:rPr lang="en-US" sz="4000" b="1" u="none" strike="noStrike" cap="none" spc="0" dirty="0">
                <a:solidFill>
                  <a:srgbClr val="F65D3C">
                    <a:alpha val="100000"/>
                  </a:srgbClr>
                </a:solidFill>
                <a:latin typeface="Calibri"/>
              </a:rPr>
              <a:t>Welcome to Longford Church of England Primary School!</a:t>
            </a:r>
          </a:p>
        </p:txBody>
      </p:sp>
      <p:sp>
        <p:nvSpPr>
          <p:cNvPr id="4" name="TextBox 3"/>
          <p:cNvSpPr txBox="1"/>
          <p:nvPr/>
        </p:nvSpPr>
        <p:spPr>
          <a:xfrm>
            <a:off x="381000" y="4286250"/>
            <a:ext cx="4191000" cy="646331"/>
          </a:xfrm>
          <a:prstGeom prst="rect">
            <a:avLst/>
          </a:prstGeom>
          <a:noFill/>
        </p:spPr>
        <p:txBody>
          <a:bodyPr vert="horz" lIns="91440" tIns="45720" rIns="91440" bIns="45720" rtlCol="0" anchorCtr="0">
            <a:spAutoFit/>
          </a:bodyPr>
          <a:lstStyle/>
          <a:p>
            <a:pPr marL="0" marR="0" lvl="0" indent="0" algn="l" rtl="0" fontAlgn="base">
              <a:lnSpc>
                <a:spcPct val="100000"/>
              </a:lnSpc>
              <a:spcBef>
                <a:spcPts val="0"/>
              </a:spcBef>
              <a:spcAft>
                <a:spcPts val="0"/>
              </a:spcAft>
            </a:pPr>
            <a:r>
              <a:rPr lang="en-US" sz="1800" b="1" i="1" u="none" strike="noStrike" cap="none" spc="0" dirty="0">
                <a:solidFill>
                  <a:srgbClr val="021639">
                    <a:alpha val="100000"/>
                  </a:srgbClr>
                </a:solidFill>
                <a:latin typeface="Calibri"/>
              </a:rPr>
              <a:t>Meet New Parents – Longford C of E Primary School</a:t>
            </a:r>
          </a:p>
        </p:txBody>
      </p:sp>
      <p:pic>
        <p:nvPicPr>
          <p:cNvPr id="5" name="Picture 4">
            <a:extLst>
              <a:ext uri="{FF2B5EF4-FFF2-40B4-BE49-F238E27FC236}">
                <a16:creationId xmlns:a16="http://schemas.microsoft.com/office/drawing/2014/main" id="{C5562E93-9B8E-4587-9CE1-5921FA8E0B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1638" y="0"/>
            <a:ext cx="1722362" cy="17223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4452788-B383-F437-0E6A-CD6284B6A54B}"/>
              </a:ext>
            </a:extLst>
          </p:cNvPr>
          <p:cNvSpPr>
            <a:spLocks noGrp="1"/>
          </p:cNvSpPr>
          <p:nvPr>
            <p:ph type="title"/>
          </p:nvPr>
        </p:nvSpPr>
        <p:spPr>
          <a:xfrm>
            <a:off x="1943100" y="285750"/>
            <a:ext cx="5715000" cy="571500"/>
          </a:xfrm>
        </p:spPr>
        <p:txBody>
          <a:bodyPr/>
          <a:lstStyle/>
          <a:p>
            <a:r>
              <a:rPr lang="en-GB" altLang="en-US" dirty="0">
                <a:latin typeface="Comic Sans MS" panose="030F0702030302020204" pitchFamily="66" charset="0"/>
              </a:rPr>
              <a:t>Today’s Meeting</a:t>
            </a:r>
          </a:p>
        </p:txBody>
      </p:sp>
      <p:sp>
        <p:nvSpPr>
          <p:cNvPr id="9219" name="Content Placeholder 2">
            <a:extLst>
              <a:ext uri="{FF2B5EF4-FFF2-40B4-BE49-F238E27FC236}">
                <a16:creationId xmlns:a16="http://schemas.microsoft.com/office/drawing/2014/main" id="{515A58F1-9B7E-EEB3-4326-FFEB748E1991}"/>
              </a:ext>
            </a:extLst>
          </p:cNvPr>
          <p:cNvSpPr>
            <a:spLocks noGrp="1"/>
          </p:cNvSpPr>
          <p:nvPr>
            <p:ph idx="1"/>
          </p:nvPr>
        </p:nvSpPr>
        <p:spPr>
          <a:xfrm>
            <a:off x="1943100" y="1125141"/>
            <a:ext cx="5715000" cy="3552825"/>
          </a:xfrm>
        </p:spPr>
        <p:txBody>
          <a:bodyPr/>
          <a:lstStyle/>
          <a:p>
            <a:pPr eaLnBrk="1" hangingPunct="1"/>
            <a:r>
              <a:rPr lang="en-GB" altLang="en-US" sz="2100" dirty="0">
                <a:latin typeface="Comic Sans MS" panose="030F0702030302020204" pitchFamily="66" charset="0"/>
              </a:rPr>
              <a:t>To help your child make the best possible start to school.</a:t>
            </a:r>
          </a:p>
          <a:p>
            <a:pPr eaLnBrk="1" hangingPunct="1"/>
            <a:r>
              <a:rPr lang="en-GB" altLang="en-US" sz="2100" dirty="0">
                <a:latin typeface="Comic Sans MS" panose="030F0702030302020204" pitchFamily="66" charset="0"/>
              </a:rPr>
              <a:t>To help you to understand the curriculum that your child will be covering in the reception class.</a:t>
            </a:r>
          </a:p>
          <a:p>
            <a:r>
              <a:rPr lang="en-GB" altLang="en-US" sz="2100" dirty="0">
                <a:latin typeface="Comic Sans MS" panose="030F0702030302020204" pitchFamily="66" charset="0"/>
              </a:rPr>
              <a:t>To understand how we teach in order to cover the requirements of the curriculum.</a:t>
            </a:r>
          </a:p>
          <a:p>
            <a:r>
              <a:rPr lang="en-GB" altLang="en-US" sz="2100" dirty="0">
                <a:latin typeface="Comic Sans MS" panose="030F0702030302020204" pitchFamily="66" charset="0"/>
              </a:rPr>
              <a:t>To identify the key ways in which you can help your child at home and in school.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Welcome to Our School!</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a:solidFill>
                  <a:srgbClr val="021639">
                    <a:alpha val="100000"/>
                  </a:srgbClr>
                </a:solidFill>
                <a:latin typeface="Calibri"/>
              </a:rPr>
              <a:t>We are delighted to welcome you to Longford Church of England Primary School! Our school is a friendly place where we learn and grow together. We are proud to be a church school and part of the Pickwick Trust, making our community even stronger!</a:t>
            </a:r>
          </a:p>
        </p:txBody>
      </p:sp>
      <p:sp>
        <p:nvSpPr>
          <p:cNvPr id="4" name="TextBox 3"/>
          <p:cNvSpPr txBox="1"/>
          <p:nvPr/>
        </p:nvSpPr>
        <p:spPr>
          <a:xfrm>
            <a:off x="381000" y="4476750"/>
            <a:ext cx="8382000" cy="307777"/>
          </a:xfrm>
          <a:prstGeom prst="rect">
            <a:avLst/>
          </a:prstGeom>
          <a:noFill/>
        </p:spPr>
        <p:txBody>
          <a:bodyPr vert="horz" lIns="91440" tIns="45720" rIns="91440" bIns="45720" rtlCol="0" anchorCtr="0">
            <a:spAutoFit/>
          </a:bodyPr>
          <a:lstStyle/>
          <a:p>
            <a:pPr marL="0" marR="0" lvl="0" indent="0" algn="l" rtl="0" fontAlgn="base">
              <a:lnSpc>
                <a:spcPct val="100000"/>
              </a:lnSpc>
              <a:spcBef>
                <a:spcPts val="0"/>
              </a:spcBef>
              <a:spcAft>
                <a:spcPts val="0"/>
              </a:spcAft>
            </a:pPr>
            <a:r>
              <a:rPr lang="en-US" sz="1400" i="1" u="none" strike="noStrike" cap="none" spc="0" dirty="0">
                <a:solidFill>
                  <a:srgbClr val="808080">
                    <a:alpha val="100000"/>
                  </a:srgbClr>
                </a:solidFill>
                <a:latin typeface="Calibri"/>
              </a:rPr>
              <a:t>Longford Church of England Primary School</a:t>
            </a:r>
          </a:p>
        </p:txBody>
      </p:sp>
      <p:pic>
        <p:nvPicPr>
          <p:cNvPr id="5" name="Picture 4">
            <a:extLst>
              <a:ext uri="{FF2B5EF4-FFF2-40B4-BE49-F238E27FC236}">
                <a16:creationId xmlns:a16="http://schemas.microsoft.com/office/drawing/2014/main" id="{600AA2E9-5DB4-4398-9AE9-49339A7F3A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176" y="2902124"/>
            <a:ext cx="2261914" cy="2261914"/>
          </a:xfrm>
          <a:prstGeom prst="rect">
            <a:avLst/>
          </a:prstGeom>
        </p:spPr>
      </p:pic>
      <p:pic>
        <p:nvPicPr>
          <p:cNvPr id="6" name="Picture 5">
            <a:extLst>
              <a:ext uri="{FF2B5EF4-FFF2-40B4-BE49-F238E27FC236}">
                <a16:creationId xmlns:a16="http://schemas.microsoft.com/office/drawing/2014/main" id="{2624338D-C282-4C6D-97F9-1D07A4734A6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2708" b="23125"/>
          <a:stretch/>
        </p:blipFill>
        <p:spPr>
          <a:xfrm>
            <a:off x="1535" y="2670400"/>
            <a:ext cx="4786489" cy="247218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11223B">
                    <a:alpha val="100000"/>
                  </a:srgbClr>
                </a:solidFill>
                <a:effectLst/>
                <a:uLnTx/>
                <a:uFillTx/>
                <a:latin typeface="Calibri"/>
                <a:ea typeface="+mn-ea"/>
                <a:cs typeface="+mn-cs"/>
              </a:rPr>
              <a:t>Our School Values</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21639">
                    <a:alpha val="100000"/>
                  </a:srgbClr>
                </a:solidFill>
                <a:effectLst/>
                <a:uLnTx/>
                <a:uFillTx/>
                <a:latin typeface="Calibri"/>
                <a:ea typeface="+mn-ea"/>
                <a:cs typeface="+mn-cs"/>
              </a:rPr>
              <a:t>At Longford, we believe in kindness, respect, and friendship. We support each other and create a safe place to learn. Our values help us become good friends and caring members of our community. Together, we can achieve great things and make our school the best!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About Our Class</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GB" sz="2400" u="none" strike="noStrike" cap="none" spc="0" dirty="0">
                <a:solidFill>
                  <a:srgbClr val="021639">
                    <a:alpha val="100000"/>
                  </a:srgbClr>
                </a:solidFill>
                <a:latin typeface="Calibri"/>
              </a:rPr>
              <a:t>In Explorers Class, we have children from Year R, Year 1, and Year 2 all together. This means we learn a lot from each other!</a:t>
            </a:r>
            <a:r>
              <a:rPr lang="en-US" sz="2400" u="none" strike="noStrike" cap="none" spc="0" dirty="0">
                <a:solidFill>
                  <a:srgbClr val="021639">
                    <a:alpha val="100000"/>
                  </a:srgbClr>
                </a:solidFill>
                <a:latin typeface="Calibri"/>
              </a:rPr>
              <a:t> </a:t>
            </a:r>
            <a:r>
              <a:rPr lang="en-GB" sz="2400" u="none" strike="noStrike" cap="none" spc="0" dirty="0">
                <a:solidFill>
                  <a:srgbClr val="021639">
                    <a:alpha val="100000"/>
                  </a:srgbClr>
                </a:solidFill>
                <a:latin typeface="Calibri"/>
              </a:rPr>
              <a:t>There are 20 of us in total, and it's a fun way to make new friends and share experiences as we learn together! </a:t>
            </a:r>
            <a:r>
              <a:rPr lang="en-US" sz="2400" u="none" strike="noStrike" cap="none" spc="0" dirty="0">
                <a:solidFill>
                  <a:srgbClr val="021639">
                    <a:alpha val="100000"/>
                  </a:srgbClr>
                </a:solidFill>
                <a:latin typeface="Calibri"/>
              </a:rPr>
              <a:t>Our classroom is a place of fun and learning!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4367953" y="2978308"/>
            <a:ext cx="2643759" cy="197465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697320" y="3150286"/>
            <a:ext cx="2295686" cy="171467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00192" y="2921474"/>
            <a:ext cx="3050585" cy="2278523"/>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163" y="3005470"/>
            <a:ext cx="2825671" cy="211053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818D35F-5455-D823-C689-D8FD19A83CE9}"/>
              </a:ext>
            </a:extLst>
          </p:cNvPr>
          <p:cNvSpPr>
            <a:spLocks noGrp="1" noChangeArrowheads="1"/>
          </p:cNvSpPr>
          <p:nvPr>
            <p:ph type="title"/>
          </p:nvPr>
        </p:nvSpPr>
        <p:spPr/>
        <p:txBody>
          <a:bodyPr/>
          <a:lstStyle/>
          <a:p>
            <a:pPr eaLnBrk="1" hangingPunct="1">
              <a:lnSpc>
                <a:spcPct val="90000"/>
              </a:lnSpc>
            </a:pPr>
            <a:r>
              <a:rPr lang="en-US" altLang="en-US">
                <a:latin typeface="Comic Sans MS" panose="030F0702030302020204" pitchFamily="66" charset="0"/>
              </a:rPr>
              <a:t>What is the Early Years Foundation Stage? </a:t>
            </a:r>
            <a:endParaRPr lang="en-GB" altLang="en-US">
              <a:latin typeface="Comic Sans MS" panose="030F0702030302020204" pitchFamily="66" charset="0"/>
            </a:endParaRPr>
          </a:p>
        </p:txBody>
      </p:sp>
      <p:sp>
        <p:nvSpPr>
          <p:cNvPr id="11267" name="Rectangle 3">
            <a:extLst>
              <a:ext uri="{FF2B5EF4-FFF2-40B4-BE49-F238E27FC236}">
                <a16:creationId xmlns:a16="http://schemas.microsoft.com/office/drawing/2014/main" id="{BBC2A1CD-D065-BB8D-1539-6FEA6510AB27}"/>
              </a:ext>
            </a:extLst>
          </p:cNvPr>
          <p:cNvSpPr>
            <a:spLocks noGrp="1" noChangeArrowheads="1"/>
          </p:cNvSpPr>
          <p:nvPr>
            <p:ph type="body" idx="1"/>
          </p:nvPr>
        </p:nvSpPr>
        <p:spPr>
          <a:xfrm>
            <a:off x="1946672" y="1339454"/>
            <a:ext cx="5715000" cy="4030265"/>
          </a:xfrm>
        </p:spPr>
        <p:txBody>
          <a:bodyPr/>
          <a:lstStyle/>
          <a:p>
            <a:pPr eaLnBrk="1" hangingPunct="1"/>
            <a:r>
              <a:rPr lang="en-GB" altLang="en-US">
                <a:latin typeface="Comic Sans MS" panose="030F0702030302020204" pitchFamily="66" charset="0"/>
              </a:rPr>
              <a:t>The Early Years Foundation Stage (EYFS) is the stage of education for children from </a:t>
            </a:r>
            <a:r>
              <a:rPr lang="en-GB" altLang="en-US">
                <a:solidFill>
                  <a:schemeClr val="folHlink"/>
                </a:solidFill>
                <a:latin typeface="Comic Sans MS" panose="030F0702030302020204" pitchFamily="66" charset="0"/>
              </a:rPr>
              <a:t>birth</a:t>
            </a:r>
            <a:r>
              <a:rPr lang="en-GB" altLang="en-US">
                <a:latin typeface="Comic Sans MS" panose="030F0702030302020204" pitchFamily="66" charset="0"/>
              </a:rPr>
              <a:t> to the </a:t>
            </a:r>
            <a:r>
              <a:rPr lang="en-GB" altLang="en-US">
                <a:solidFill>
                  <a:schemeClr val="folHlink"/>
                </a:solidFill>
                <a:latin typeface="Comic Sans MS" panose="030F0702030302020204" pitchFamily="66" charset="0"/>
              </a:rPr>
              <a:t>end of the Reception year.</a:t>
            </a:r>
            <a:r>
              <a:rPr lang="en-GB" altLang="en-US">
                <a:latin typeface="Comic Sans MS" panose="030F0702030302020204" pitchFamily="66" charset="0"/>
              </a:rPr>
              <a:t> </a:t>
            </a:r>
          </a:p>
          <a:p>
            <a:pPr eaLnBrk="1" hangingPunct="1">
              <a:buFontTx/>
              <a:buNone/>
            </a:pPr>
            <a:endParaRPr lang="en-GB" altLang="en-US">
              <a:latin typeface="Comic Sans MS" panose="030F0702030302020204" pitchFamily="66" charset="0"/>
            </a:endParaRPr>
          </a:p>
          <a:p>
            <a:pPr eaLnBrk="1" hangingPunct="1"/>
            <a:r>
              <a:rPr lang="en-US" altLang="en-US">
                <a:latin typeface="Comic Sans MS" panose="030F0702030302020204" pitchFamily="66" charset="0"/>
              </a:rPr>
              <a:t>It is based on the recognition that children learn best through </a:t>
            </a:r>
            <a:r>
              <a:rPr lang="en-US" altLang="en-US">
                <a:solidFill>
                  <a:schemeClr val="folHlink"/>
                </a:solidFill>
                <a:latin typeface="Comic Sans MS" panose="030F0702030302020204" pitchFamily="66" charset="0"/>
              </a:rPr>
              <a:t>play and active learning.</a:t>
            </a:r>
            <a:r>
              <a:rPr lang="en-US" altLang="en-US">
                <a:latin typeface="Comic Sans MS" panose="030F0702030302020204" pitchFamily="66" charset="0"/>
              </a:rPr>
              <a:t> </a:t>
            </a:r>
          </a:p>
          <a:p>
            <a:pPr eaLnBrk="1" hangingPunct="1"/>
            <a:endParaRPr lang="en-GB" altLang="en-US" sz="1800">
              <a:latin typeface="Tempus Sans ITC" panose="04020404030007020202" pitchFamily="82" charset="0"/>
            </a:endParaRPr>
          </a:p>
          <a:p>
            <a:pPr eaLnBrk="1" hangingPunct="1"/>
            <a:endParaRPr lang="en-GB" altLang="en-US" sz="1800">
              <a:latin typeface="Tempus Sans ITC" panose="04020404030007020202" pitchFamily="82" charset="0"/>
            </a:endParaRPr>
          </a:p>
          <a:p>
            <a:pPr eaLnBrk="1" hangingPunct="1"/>
            <a:endParaRPr lang="en-GB" altLang="en-US" sz="1800">
              <a:latin typeface="Tempus Sans ITC" panose="04020404030007020202" pitchFamily="82" charset="0"/>
            </a:endParaRPr>
          </a:p>
          <a:p>
            <a:pPr eaLnBrk="1" hangingPunct="1"/>
            <a:endParaRPr lang="en-GB" altLang="en-US" sz="1800">
              <a:latin typeface="Tempus Sans ITC" panose="04020404030007020202" pitchFamily="8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a:extLst>
              <a:ext uri="{FF2B5EF4-FFF2-40B4-BE49-F238E27FC236}">
                <a16:creationId xmlns:a16="http://schemas.microsoft.com/office/drawing/2014/main" id="{DFCEDCD3-F6B6-0F24-60CC-82489BB2C4DF}"/>
              </a:ext>
            </a:extLst>
          </p:cNvPr>
          <p:cNvSpPr>
            <a:spLocks noGrp="1"/>
          </p:cNvSpPr>
          <p:nvPr>
            <p:ph idx="1"/>
          </p:nvPr>
        </p:nvSpPr>
        <p:spPr/>
        <p:txBody>
          <a:bodyPr/>
          <a:lstStyle/>
          <a:p>
            <a:pPr>
              <a:defRPr/>
            </a:pPr>
            <a:r>
              <a:rPr lang="en-GB" altLang="en-US" dirty="0">
                <a:latin typeface="Comic Sans MS" panose="030F0702030302020204" pitchFamily="66" charset="0"/>
                <a:ea typeface="SimHei" pitchFamily="49" charset="-122"/>
              </a:rPr>
              <a:t>Mrs Osei-Konadu</a:t>
            </a:r>
          </a:p>
          <a:p>
            <a:pPr>
              <a:buFontTx/>
              <a:buNone/>
              <a:defRPr/>
            </a:pPr>
            <a:r>
              <a:rPr lang="en-GB" altLang="en-US" dirty="0">
                <a:latin typeface="Comic Sans MS" panose="030F0702030302020204" pitchFamily="66" charset="0"/>
                <a:ea typeface="SimHei" pitchFamily="49" charset="-122"/>
              </a:rPr>
              <a:t>   EYFS Class Teacher</a:t>
            </a:r>
          </a:p>
          <a:p>
            <a:pPr>
              <a:buFontTx/>
              <a:buNone/>
              <a:defRPr/>
            </a:pPr>
            <a:endParaRPr lang="en-GB" altLang="en-US" dirty="0">
              <a:latin typeface="Comic Sans MS" panose="030F0702030302020204" pitchFamily="66" charset="0"/>
              <a:ea typeface="SimHei" pitchFamily="49" charset="-122"/>
            </a:endParaRPr>
          </a:p>
          <a:p>
            <a:pPr>
              <a:defRPr/>
            </a:pPr>
            <a:endParaRPr lang="en-GB" altLang="en-US" dirty="0">
              <a:latin typeface="Comic Sans MS" panose="030F0702030302020204" pitchFamily="66" charset="0"/>
              <a:ea typeface="SimHei" pitchFamily="49" charset="-122"/>
            </a:endParaRPr>
          </a:p>
          <a:p>
            <a:pPr>
              <a:defRPr/>
            </a:pPr>
            <a:r>
              <a:rPr lang="en-GB" altLang="en-US" dirty="0">
                <a:latin typeface="Comic Sans MS" panose="030F0702030302020204" pitchFamily="66" charset="0"/>
                <a:ea typeface="SimHei" pitchFamily="49" charset="-122"/>
              </a:rPr>
              <a:t>Mrs Young</a:t>
            </a:r>
          </a:p>
          <a:p>
            <a:pPr>
              <a:defRPr/>
            </a:pPr>
            <a:endParaRPr lang="en-GB" altLang="en-US" dirty="0">
              <a:latin typeface="Comic Sans MS" panose="030F0702030302020204" pitchFamily="66" charset="0"/>
              <a:ea typeface="SimHei" pitchFamily="49" charset="-122"/>
            </a:endParaRPr>
          </a:p>
          <a:p>
            <a:pPr>
              <a:defRPr/>
            </a:pPr>
            <a:endParaRPr lang="en-GB" altLang="en-US" dirty="0">
              <a:latin typeface="Comic Sans MS" panose="030F0702030302020204" pitchFamily="66" charset="0"/>
              <a:ea typeface="SimHei" pitchFamily="49" charset="-122"/>
            </a:endParaRPr>
          </a:p>
          <a:p>
            <a:pPr marL="0" indent="0">
              <a:buNone/>
              <a:defRPr/>
            </a:pPr>
            <a:endParaRPr lang="en-GB" altLang="en-US" dirty="0">
              <a:latin typeface="Comic Sans MS" panose="030F0702030302020204" pitchFamily="66" charset="0"/>
              <a:ea typeface="SimHei" pitchFamily="49" charset="-122"/>
            </a:endParaRPr>
          </a:p>
          <a:p>
            <a:pPr>
              <a:buFontTx/>
              <a:buNone/>
              <a:defRPr/>
            </a:pPr>
            <a:endParaRPr lang="en-GB" altLang="en-US" sz="1500" dirty="0">
              <a:latin typeface="Comic Sans MS" panose="030F0702030302020204" pitchFamily="66" charset="0"/>
              <a:ea typeface="SimHei" pitchFamily="49" charset="-122"/>
            </a:endParaRPr>
          </a:p>
          <a:p>
            <a:pPr>
              <a:defRPr/>
            </a:pPr>
            <a:endParaRPr lang="en-GB" altLang="en-US" dirty="0">
              <a:latin typeface="Comic Sans MS" panose="030F0702030302020204" pitchFamily="66" charset="0"/>
              <a:ea typeface="SimHei" pitchFamily="49" charset="-122"/>
            </a:endParaRPr>
          </a:p>
          <a:p>
            <a:pPr>
              <a:buFontTx/>
              <a:buNone/>
              <a:defRPr/>
            </a:pPr>
            <a:endParaRPr lang="en-GB" altLang="en-US" dirty="0">
              <a:latin typeface="Comic Sans MS" panose="030F0702030302020204" pitchFamily="66" charset="0"/>
              <a:ea typeface="SimHei" pitchFamily="49" charset="-122"/>
            </a:endParaRPr>
          </a:p>
          <a:p>
            <a:pPr>
              <a:defRPr/>
            </a:pPr>
            <a:endParaRPr lang="en-GB" altLang="en-US" dirty="0">
              <a:latin typeface="Comic Sans MS" panose="030F0702030302020204" pitchFamily="66" charset="0"/>
              <a:ea typeface="SimHei" pitchFamily="49" charset="-122"/>
            </a:endParaRPr>
          </a:p>
          <a:p>
            <a:pPr>
              <a:buFontTx/>
              <a:buNone/>
              <a:defRPr/>
            </a:pPr>
            <a:endParaRPr lang="en-GB" altLang="en-US" dirty="0">
              <a:latin typeface="Comic Sans MS" panose="030F0702030302020204" pitchFamily="66" charset="0"/>
              <a:ea typeface="SimHei" pitchFamily="49" charset="-122"/>
            </a:endParaRPr>
          </a:p>
        </p:txBody>
      </p:sp>
      <p:sp>
        <p:nvSpPr>
          <p:cNvPr id="13315" name="Title 1">
            <a:extLst>
              <a:ext uri="{FF2B5EF4-FFF2-40B4-BE49-F238E27FC236}">
                <a16:creationId xmlns:a16="http://schemas.microsoft.com/office/drawing/2014/main" id="{CBE6C486-23FB-CB69-C0F4-6CED55FD7F43}"/>
              </a:ext>
            </a:extLst>
          </p:cNvPr>
          <p:cNvSpPr>
            <a:spLocks noGrp="1"/>
          </p:cNvSpPr>
          <p:nvPr>
            <p:ph type="title"/>
          </p:nvPr>
        </p:nvSpPr>
        <p:spPr/>
        <p:txBody>
          <a:bodyPr/>
          <a:lstStyle/>
          <a:p>
            <a:r>
              <a:rPr lang="en-GB" altLang="en-US">
                <a:latin typeface="Comic Sans MS" panose="030F0702030302020204" pitchFamily="66" charset="0"/>
              </a:rPr>
              <a:t>Reception Staff</a:t>
            </a:r>
          </a:p>
        </p:txBody>
      </p:sp>
      <p:pic>
        <p:nvPicPr>
          <p:cNvPr id="4" name="Picture 3">
            <a:extLst>
              <a:ext uri="{FF2B5EF4-FFF2-40B4-BE49-F238E27FC236}">
                <a16:creationId xmlns:a16="http://schemas.microsoft.com/office/drawing/2014/main" id="{3B98FD90-B693-4089-B3C5-E4D0BCE4A8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2616"/>
          <a:stretch/>
        </p:blipFill>
        <p:spPr>
          <a:xfrm rot="5400000">
            <a:off x="2982999" y="2469232"/>
            <a:ext cx="2074725" cy="1773382"/>
          </a:xfrm>
          <a:prstGeom prst="rect">
            <a:avLst/>
          </a:prstGeom>
        </p:spPr>
      </p:pic>
      <p:pic>
        <p:nvPicPr>
          <p:cNvPr id="5" name="Picture 4">
            <a:extLst>
              <a:ext uri="{FF2B5EF4-FFF2-40B4-BE49-F238E27FC236}">
                <a16:creationId xmlns:a16="http://schemas.microsoft.com/office/drawing/2014/main" id="{0E0635EA-6535-4540-BDF6-D88B664C883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3400" b="19200"/>
          <a:stretch/>
        </p:blipFill>
        <p:spPr>
          <a:xfrm>
            <a:off x="6795228" y="2688149"/>
            <a:ext cx="1604151" cy="2067694"/>
          </a:xfrm>
          <a:prstGeom prst="rect">
            <a:avLst/>
          </a:prstGeom>
        </p:spPr>
      </p:pic>
      <p:pic>
        <p:nvPicPr>
          <p:cNvPr id="6" name="Picture 5">
            <a:extLst>
              <a:ext uri="{FF2B5EF4-FFF2-40B4-BE49-F238E27FC236}">
                <a16:creationId xmlns:a16="http://schemas.microsoft.com/office/drawing/2014/main" id="{D716007E-2A0B-4671-AA68-013962A5AC6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4975" y="959157"/>
            <a:ext cx="1382832" cy="2074725"/>
          </a:xfrm>
          <a:prstGeom prst="rect">
            <a:avLst/>
          </a:prstGeom>
        </p:spPr>
      </p:pic>
      <p:sp>
        <p:nvSpPr>
          <p:cNvPr id="2" name="Rectangle 1">
            <a:extLst>
              <a:ext uri="{FF2B5EF4-FFF2-40B4-BE49-F238E27FC236}">
                <a16:creationId xmlns:a16="http://schemas.microsoft.com/office/drawing/2014/main" id="{9652BAEB-D981-41E7-9E03-FEC6AF071EDB}"/>
              </a:ext>
            </a:extLst>
          </p:cNvPr>
          <p:cNvSpPr/>
          <p:nvPr/>
        </p:nvSpPr>
        <p:spPr>
          <a:xfrm>
            <a:off x="5541359" y="3960558"/>
            <a:ext cx="1253869" cy="369332"/>
          </a:xfrm>
          <a:prstGeom prst="rect">
            <a:avLst/>
          </a:prstGeom>
        </p:spPr>
        <p:txBody>
          <a:bodyPr wrap="none">
            <a:spAutoFit/>
          </a:bodyPr>
          <a:lstStyle/>
          <a:p>
            <a:r>
              <a:rPr lang="en-GB" altLang="en-US" dirty="0">
                <a:latin typeface="Comic Sans MS" panose="030F0702030302020204" pitchFamily="66" charset="0"/>
                <a:ea typeface="SimHei" pitchFamily="49" charset="-122"/>
              </a:rPr>
              <a:t> Mrs Mills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183862"/>
            <a:ext cx="9144000" cy="584775"/>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dirty="0">
                <a:solidFill>
                  <a:srgbClr val="11223B">
                    <a:alpha val="100000"/>
                  </a:srgbClr>
                </a:solidFill>
                <a:latin typeface="Calibri"/>
              </a:rPr>
              <a:t>Who is who</a:t>
            </a:r>
          </a:p>
        </p:txBody>
      </p:sp>
      <p:sp>
        <p:nvSpPr>
          <p:cNvPr id="3" name="TextBox 2"/>
          <p:cNvSpPr txBox="1"/>
          <p:nvPr/>
        </p:nvSpPr>
        <p:spPr>
          <a:xfrm>
            <a:off x="251520" y="843558"/>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Your children will be cared for by 3 adults in Explorers class.</a:t>
            </a:r>
          </a:p>
          <a:p>
            <a:pPr marL="0" marR="0" lvl="0" indent="0" algn="l" rtl="0" fontAlgn="base">
              <a:lnSpc>
                <a:spcPct val="100000"/>
              </a:lnSpc>
              <a:spcBef>
                <a:spcPts val="0"/>
              </a:spcBef>
              <a:spcAft>
                <a:spcPts val="0"/>
              </a:spcAft>
            </a:pPr>
            <a:r>
              <a:rPr lang="en-US" sz="2400" b="1" dirty="0" err="1">
                <a:solidFill>
                  <a:srgbClr val="021639">
                    <a:alpha val="100000"/>
                  </a:srgbClr>
                </a:solidFill>
                <a:latin typeface="Calibri"/>
              </a:rPr>
              <a:t>Mrs</a:t>
            </a:r>
            <a:r>
              <a:rPr lang="en-US" sz="2400" b="1" dirty="0">
                <a:solidFill>
                  <a:srgbClr val="021639">
                    <a:alpha val="100000"/>
                  </a:srgbClr>
                </a:solidFill>
                <a:latin typeface="Calibri"/>
              </a:rPr>
              <a:t> </a:t>
            </a:r>
            <a:r>
              <a:rPr lang="en-US" sz="2400" b="1" dirty="0" err="1">
                <a:solidFill>
                  <a:srgbClr val="021639">
                    <a:alpha val="100000"/>
                  </a:srgbClr>
                </a:solidFill>
                <a:latin typeface="Calibri"/>
              </a:rPr>
              <a:t>Dyde</a:t>
            </a:r>
            <a:r>
              <a:rPr lang="en-US" sz="2400" b="1" dirty="0">
                <a:solidFill>
                  <a:srgbClr val="021639">
                    <a:alpha val="100000"/>
                  </a:srgbClr>
                </a:solidFill>
                <a:latin typeface="Calibri"/>
              </a:rPr>
              <a:t> </a:t>
            </a:r>
            <a:r>
              <a:rPr lang="en-US" sz="2400" dirty="0">
                <a:solidFill>
                  <a:srgbClr val="021639">
                    <a:alpha val="100000"/>
                  </a:srgbClr>
                </a:solidFill>
                <a:latin typeface="Calibri"/>
              </a:rPr>
              <a:t>is our Admin lady and </a:t>
            </a:r>
            <a:r>
              <a:rPr lang="en-US" sz="2400" b="1" dirty="0" err="1">
                <a:solidFill>
                  <a:srgbClr val="021639">
                    <a:alpha val="100000"/>
                  </a:srgbClr>
                </a:solidFill>
                <a:latin typeface="Calibri"/>
              </a:rPr>
              <a:t>Ms</a:t>
            </a:r>
            <a:r>
              <a:rPr lang="en-US" sz="2400" b="1" dirty="0">
                <a:solidFill>
                  <a:srgbClr val="021639">
                    <a:alpha val="100000"/>
                  </a:srgbClr>
                </a:solidFill>
                <a:latin typeface="Calibri"/>
              </a:rPr>
              <a:t> Hodgson </a:t>
            </a:r>
            <a:r>
              <a:rPr lang="en-US" sz="2400" dirty="0">
                <a:solidFill>
                  <a:srgbClr val="021639">
                    <a:alpha val="100000"/>
                  </a:srgbClr>
                </a:solidFill>
                <a:latin typeface="Calibri"/>
              </a:rPr>
              <a:t>is our Head teacher.</a:t>
            </a:r>
          </a:p>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We work together to support every child's learning and development, ensuring they feel safe and happy at school. We can't wait to meet you all!</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12616"/>
          <a:stretch/>
        </p:blipFill>
        <p:spPr>
          <a:xfrm rot="5400000">
            <a:off x="6221528" y="2853682"/>
            <a:ext cx="2074725" cy="1773382"/>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23400" b="19200"/>
          <a:stretch/>
        </p:blipFill>
        <p:spPr>
          <a:xfrm>
            <a:off x="4499992" y="2710037"/>
            <a:ext cx="1604151" cy="2067694"/>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54880" y="2703005"/>
            <a:ext cx="1382832" cy="2074725"/>
          </a:xfrm>
          <a:prstGeom prst="rect">
            <a:avLst/>
          </a:prstGeom>
        </p:spPr>
      </p:pic>
      <p:sp>
        <p:nvSpPr>
          <p:cNvPr id="11" name="TextBox 10"/>
          <p:cNvSpPr txBox="1"/>
          <p:nvPr/>
        </p:nvSpPr>
        <p:spPr>
          <a:xfrm>
            <a:off x="76277" y="4508424"/>
            <a:ext cx="2088232" cy="369332"/>
          </a:xfrm>
          <a:prstGeom prst="rect">
            <a:avLst/>
          </a:prstGeom>
          <a:noFill/>
        </p:spPr>
        <p:txBody>
          <a:bodyPr wrap="square" rtlCol="0">
            <a:spAutoFit/>
          </a:bodyPr>
          <a:lstStyle/>
          <a:p>
            <a:r>
              <a:rPr lang="en-GB" dirty="0"/>
              <a:t>Ms Hodgson</a:t>
            </a:r>
          </a:p>
        </p:txBody>
      </p:sp>
      <p:sp>
        <p:nvSpPr>
          <p:cNvPr id="12" name="TextBox 11"/>
          <p:cNvSpPr txBox="1"/>
          <p:nvPr/>
        </p:nvSpPr>
        <p:spPr>
          <a:xfrm>
            <a:off x="1499337" y="4693090"/>
            <a:ext cx="2088232" cy="369332"/>
          </a:xfrm>
          <a:prstGeom prst="rect">
            <a:avLst/>
          </a:prstGeom>
          <a:noFill/>
        </p:spPr>
        <p:txBody>
          <a:bodyPr wrap="square" rtlCol="0">
            <a:spAutoFit/>
          </a:bodyPr>
          <a:lstStyle/>
          <a:p>
            <a:r>
              <a:rPr lang="en-GB" dirty="0"/>
              <a:t>Mrs </a:t>
            </a:r>
            <a:r>
              <a:rPr lang="en-GB" dirty="0" err="1"/>
              <a:t>Dyde</a:t>
            </a:r>
            <a:endParaRPr lang="en-GB" dirty="0"/>
          </a:p>
        </p:txBody>
      </p:sp>
      <p:sp>
        <p:nvSpPr>
          <p:cNvPr id="13" name="TextBox 12"/>
          <p:cNvSpPr txBox="1"/>
          <p:nvPr/>
        </p:nvSpPr>
        <p:spPr>
          <a:xfrm>
            <a:off x="2915816" y="4771621"/>
            <a:ext cx="2013836" cy="338554"/>
          </a:xfrm>
          <a:prstGeom prst="rect">
            <a:avLst/>
          </a:prstGeom>
          <a:noFill/>
        </p:spPr>
        <p:txBody>
          <a:bodyPr wrap="square" rtlCol="0">
            <a:spAutoFit/>
          </a:bodyPr>
          <a:lstStyle/>
          <a:p>
            <a:r>
              <a:rPr lang="en-GB" sz="1600" dirty="0"/>
              <a:t>Mrs Osei-Konadu</a:t>
            </a:r>
          </a:p>
        </p:txBody>
      </p:sp>
      <p:sp>
        <p:nvSpPr>
          <p:cNvPr id="14" name="TextBox 13"/>
          <p:cNvSpPr txBox="1"/>
          <p:nvPr/>
        </p:nvSpPr>
        <p:spPr>
          <a:xfrm>
            <a:off x="4487891" y="4765515"/>
            <a:ext cx="2013836" cy="338554"/>
          </a:xfrm>
          <a:prstGeom prst="rect">
            <a:avLst/>
          </a:prstGeom>
          <a:noFill/>
        </p:spPr>
        <p:txBody>
          <a:bodyPr wrap="square" rtlCol="0">
            <a:spAutoFit/>
          </a:bodyPr>
          <a:lstStyle/>
          <a:p>
            <a:r>
              <a:rPr lang="en-GB" sz="1600" dirty="0"/>
              <a:t>Mrs Mills</a:t>
            </a:r>
          </a:p>
        </p:txBody>
      </p:sp>
      <p:sp>
        <p:nvSpPr>
          <p:cNvPr id="15" name="TextBox 14"/>
          <p:cNvSpPr txBox="1"/>
          <p:nvPr/>
        </p:nvSpPr>
        <p:spPr>
          <a:xfrm>
            <a:off x="6307015" y="4771468"/>
            <a:ext cx="2013836" cy="338554"/>
          </a:xfrm>
          <a:prstGeom prst="rect">
            <a:avLst/>
          </a:prstGeom>
          <a:noFill/>
        </p:spPr>
        <p:txBody>
          <a:bodyPr wrap="square" rtlCol="0">
            <a:spAutoFit/>
          </a:bodyPr>
          <a:lstStyle/>
          <a:p>
            <a:r>
              <a:rPr lang="en-GB" sz="1600" dirty="0"/>
              <a:t>Mrs Young</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8373" y="2783382"/>
            <a:ext cx="1467443" cy="1948974"/>
          </a:xfrm>
          <a:prstGeom prst="rect">
            <a:avLst/>
          </a:prstGeom>
        </p:spPr>
      </p:pic>
    </p:spTree>
    <p:extLst>
      <p:ext uri="{BB962C8B-B14F-4D97-AF65-F5344CB8AC3E}">
        <p14:creationId xmlns:p14="http://schemas.microsoft.com/office/powerpoint/2010/main" val="312942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634BCF64-80D4-B491-2C08-CC1952EB8CBD}"/>
              </a:ext>
            </a:extLst>
          </p:cNvPr>
          <p:cNvSpPr>
            <a:spLocks noGrp="1" noChangeArrowheads="1"/>
          </p:cNvSpPr>
          <p:nvPr>
            <p:ph type="title"/>
          </p:nvPr>
        </p:nvSpPr>
        <p:spPr>
          <a:xfrm>
            <a:off x="1946672" y="267891"/>
            <a:ext cx="5715000" cy="1500188"/>
          </a:xfrm>
        </p:spPr>
        <p:txBody>
          <a:bodyPr/>
          <a:lstStyle/>
          <a:p>
            <a:pPr eaLnBrk="1" hangingPunct="1"/>
            <a:r>
              <a:rPr lang="en-GB" altLang="en-US" sz="2400" u="sng">
                <a:latin typeface="Comic Sans MS" panose="030F0702030302020204" pitchFamily="66" charset="0"/>
              </a:rPr>
              <a:t>Three prime areas of learning and development</a:t>
            </a:r>
          </a:p>
        </p:txBody>
      </p:sp>
      <p:sp>
        <p:nvSpPr>
          <p:cNvPr id="15363" name="Rectangle 3">
            <a:extLst>
              <a:ext uri="{FF2B5EF4-FFF2-40B4-BE49-F238E27FC236}">
                <a16:creationId xmlns:a16="http://schemas.microsoft.com/office/drawing/2014/main" id="{23336BF6-F70F-2C72-2EFC-418048208244}"/>
              </a:ext>
            </a:extLst>
          </p:cNvPr>
          <p:cNvSpPr>
            <a:spLocks noGrp="1" noChangeArrowheads="1"/>
          </p:cNvSpPr>
          <p:nvPr>
            <p:ph type="body" idx="1"/>
          </p:nvPr>
        </p:nvSpPr>
        <p:spPr>
          <a:xfrm>
            <a:off x="1980010" y="1383507"/>
            <a:ext cx="5715000" cy="3759994"/>
          </a:xfrm>
        </p:spPr>
        <p:txBody>
          <a:bodyPr/>
          <a:lstStyle/>
          <a:p>
            <a:pPr eaLnBrk="1" hangingPunct="1"/>
            <a:endParaRPr lang="en-GB" altLang="en-US" sz="1800">
              <a:latin typeface="Tempus Sans ITC" panose="04020404030007020202" pitchFamily="82" charset="0"/>
            </a:endParaRPr>
          </a:p>
          <a:p>
            <a:pPr eaLnBrk="1" hangingPunct="1">
              <a:buFontTx/>
              <a:buNone/>
            </a:pPr>
            <a:endParaRPr lang="en-GB" altLang="en-US" sz="1800">
              <a:latin typeface="Tempus Sans ITC" panose="04020404030007020202" pitchFamily="82" charset="0"/>
            </a:endParaRPr>
          </a:p>
        </p:txBody>
      </p:sp>
      <p:sp>
        <p:nvSpPr>
          <p:cNvPr id="15364" name="Text Box 4">
            <a:extLst>
              <a:ext uri="{FF2B5EF4-FFF2-40B4-BE49-F238E27FC236}">
                <a16:creationId xmlns:a16="http://schemas.microsoft.com/office/drawing/2014/main" id="{19BA2FFA-EC08-F04E-D803-E347999AD934}"/>
              </a:ext>
            </a:extLst>
          </p:cNvPr>
          <p:cNvSpPr txBox="1">
            <a:spLocks noChangeArrowheads="1"/>
          </p:cNvSpPr>
          <p:nvPr/>
        </p:nvSpPr>
        <p:spPr bwMode="auto">
          <a:xfrm>
            <a:off x="1980010" y="1491854"/>
            <a:ext cx="572452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Communication and Language</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Physical Development</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Personal, Social and Emotional Development</a:t>
            </a:r>
          </a:p>
          <a:p>
            <a:pPr marL="257175" indent="-257175" defTabSz="685800" fontAlgn="base">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marL="257175" indent="-257175" algn="ctr" defTabSz="685800" fontAlgn="base">
              <a:spcBef>
                <a:spcPct val="0"/>
              </a:spcBef>
              <a:spcAft>
                <a:spcPct val="0"/>
              </a:spcAft>
              <a:buNone/>
            </a:pPr>
            <a:r>
              <a:rPr lang="en-GB" altLang="en-US" sz="2400" u="sng">
                <a:solidFill>
                  <a:srgbClr val="000000"/>
                </a:solidFill>
                <a:latin typeface="Comic Sans MS" panose="030F0702030302020204" pitchFamily="66" charset="0"/>
                <a:cs typeface="Arial" panose="020B0604020202020204" pitchFamily="34" charset="0"/>
              </a:rPr>
              <a:t>Four specific areas of learning and development</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Literacy</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Mathematics</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Understanding the World</a:t>
            </a:r>
          </a:p>
          <a:p>
            <a:pPr marL="257175" indent="-257175" defTabSz="685800" fontAlgn="base">
              <a:spcBef>
                <a:spcPct val="0"/>
              </a:spcBef>
              <a:spcAft>
                <a:spcPct val="0"/>
              </a:spcAft>
            </a:pPr>
            <a:r>
              <a:rPr lang="en-GB" altLang="en-US" sz="1800">
                <a:solidFill>
                  <a:srgbClr val="000000"/>
                </a:solidFill>
                <a:latin typeface="Comic Sans MS" panose="030F0702030302020204" pitchFamily="66" charset="0"/>
                <a:cs typeface="Arial" panose="020B0604020202020204" pitchFamily="34" charset="0"/>
              </a:rPr>
              <a:t>Expressive Arts and Design</a:t>
            </a:r>
          </a:p>
        </p:txBody>
      </p:sp>
      <p:pic>
        <p:nvPicPr>
          <p:cNvPr id="15365" name="Picture 10" descr="j0283639">
            <a:extLst>
              <a:ext uri="{FF2B5EF4-FFF2-40B4-BE49-F238E27FC236}">
                <a16:creationId xmlns:a16="http://schemas.microsoft.com/office/drawing/2014/main" id="{4100BF54-2F2C-0F7E-A0A0-0D282068349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232923" y="3375422"/>
            <a:ext cx="1440656" cy="156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0B9CD-9E90-3E51-6B2A-53F82FE73EB6}"/>
              </a:ext>
            </a:extLst>
          </p:cNvPr>
          <p:cNvSpPr>
            <a:spLocks noGrp="1"/>
          </p:cNvSpPr>
          <p:nvPr>
            <p:ph type="title"/>
          </p:nvPr>
        </p:nvSpPr>
        <p:spPr>
          <a:xfrm>
            <a:off x="915812" y="288268"/>
            <a:ext cx="5401842" cy="330264"/>
          </a:xfrm>
        </p:spPr>
        <p:txBody>
          <a:bodyPr>
            <a:normAutofit fontScale="90000"/>
          </a:bodyPr>
          <a:lstStyle/>
          <a:p>
            <a:r>
              <a:rPr lang="en-US" b="1" u="sng" dirty="0"/>
              <a:t>EARLY LEARNING GOALS</a:t>
            </a:r>
          </a:p>
        </p:txBody>
      </p:sp>
      <p:sp>
        <p:nvSpPr>
          <p:cNvPr id="3" name="Content Placeholder 2">
            <a:extLst>
              <a:ext uri="{FF2B5EF4-FFF2-40B4-BE49-F238E27FC236}">
                <a16:creationId xmlns:a16="http://schemas.microsoft.com/office/drawing/2014/main" id="{2F53FCE7-7C41-EA2D-58BF-FDF2BB0F6C7B}"/>
              </a:ext>
            </a:extLst>
          </p:cNvPr>
          <p:cNvSpPr>
            <a:spLocks noGrp="1"/>
          </p:cNvSpPr>
          <p:nvPr>
            <p:ph idx="1"/>
          </p:nvPr>
        </p:nvSpPr>
        <p:spPr>
          <a:xfrm>
            <a:off x="683568" y="663306"/>
            <a:ext cx="5401842" cy="794963"/>
          </a:xfrm>
        </p:spPr>
        <p:txBody>
          <a:bodyPr/>
          <a:lstStyle/>
          <a:p>
            <a:r>
              <a:rPr lang="en-US" dirty="0"/>
              <a:t>Children are assessed against ELGs at the end of Reception. </a:t>
            </a:r>
          </a:p>
          <a:p>
            <a:r>
              <a:rPr lang="en-US" dirty="0"/>
              <a:t>To achieve Good Level of Development (GLD), children should achieve ELG in Prime Areas + Literacy + Mathematics</a:t>
            </a:r>
          </a:p>
        </p:txBody>
      </p:sp>
      <p:pic>
        <p:nvPicPr>
          <p:cNvPr id="5" name="Picture 4">
            <a:extLst>
              <a:ext uri="{FF2B5EF4-FFF2-40B4-BE49-F238E27FC236}">
                <a16:creationId xmlns:a16="http://schemas.microsoft.com/office/drawing/2014/main" id="{108595A8-4E7A-70BB-09D7-A692065346A5}"/>
              </a:ext>
            </a:extLst>
          </p:cNvPr>
          <p:cNvPicPr>
            <a:picLocks noChangeAspect="1"/>
          </p:cNvPicPr>
          <p:nvPr/>
        </p:nvPicPr>
        <p:blipFill>
          <a:blip r:embed="rId3"/>
          <a:stretch>
            <a:fillRect/>
          </a:stretch>
        </p:blipFill>
        <p:spPr>
          <a:xfrm>
            <a:off x="241617" y="1224355"/>
            <a:ext cx="6102677" cy="3916050"/>
          </a:xfrm>
          <a:prstGeom prst="rect">
            <a:avLst/>
          </a:prstGeom>
        </p:spPr>
      </p:pic>
      <p:sp>
        <p:nvSpPr>
          <p:cNvPr id="6" name="5-point Star 5">
            <a:extLst>
              <a:ext uri="{FF2B5EF4-FFF2-40B4-BE49-F238E27FC236}">
                <a16:creationId xmlns:a16="http://schemas.microsoft.com/office/drawing/2014/main" id="{09BADED4-3A86-753A-94EE-CE32B2AF4513}"/>
              </a:ext>
            </a:extLst>
          </p:cNvPr>
          <p:cNvSpPr/>
          <p:nvPr/>
        </p:nvSpPr>
        <p:spPr>
          <a:xfrm>
            <a:off x="1763688" y="1503673"/>
            <a:ext cx="253964" cy="241101"/>
          </a:xfrm>
          <a:prstGeom prst="star5">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57175"/>
            <a:endParaRPr lang="en-US" sz="1013" dirty="0">
              <a:solidFill>
                <a:prstClr val="white"/>
              </a:solidFill>
              <a:latin typeface="Gill Sans MT" panose="020B0502020104020203"/>
            </a:endParaRPr>
          </a:p>
        </p:txBody>
      </p:sp>
      <p:sp>
        <p:nvSpPr>
          <p:cNvPr id="7" name="5-point Star 6">
            <a:extLst>
              <a:ext uri="{FF2B5EF4-FFF2-40B4-BE49-F238E27FC236}">
                <a16:creationId xmlns:a16="http://schemas.microsoft.com/office/drawing/2014/main" id="{054D0DFB-EDA8-28EE-EFB0-4F0614F4B118}"/>
              </a:ext>
            </a:extLst>
          </p:cNvPr>
          <p:cNvSpPr/>
          <p:nvPr/>
        </p:nvSpPr>
        <p:spPr>
          <a:xfrm>
            <a:off x="4445018" y="1499837"/>
            <a:ext cx="253964" cy="241101"/>
          </a:xfrm>
          <a:prstGeom prst="star5">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57175"/>
            <a:endParaRPr lang="en-US" sz="1013" dirty="0">
              <a:solidFill>
                <a:prstClr val="white"/>
              </a:solidFill>
              <a:latin typeface="Gill Sans MT" panose="020B0502020104020203"/>
            </a:endParaRPr>
          </a:p>
        </p:txBody>
      </p:sp>
      <p:sp>
        <p:nvSpPr>
          <p:cNvPr id="8" name="5-point Star 7">
            <a:extLst>
              <a:ext uri="{FF2B5EF4-FFF2-40B4-BE49-F238E27FC236}">
                <a16:creationId xmlns:a16="http://schemas.microsoft.com/office/drawing/2014/main" id="{64DC33CF-E7CD-0560-99D6-1B4C43969B5F}"/>
              </a:ext>
            </a:extLst>
          </p:cNvPr>
          <p:cNvSpPr/>
          <p:nvPr/>
        </p:nvSpPr>
        <p:spPr>
          <a:xfrm>
            <a:off x="5786119" y="1499837"/>
            <a:ext cx="253964" cy="241101"/>
          </a:xfrm>
          <a:prstGeom prst="star5">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57175"/>
            <a:endParaRPr lang="en-US" sz="1013" dirty="0">
              <a:solidFill>
                <a:prstClr val="white"/>
              </a:solidFill>
              <a:latin typeface="Gill Sans MT" panose="020B0502020104020203"/>
            </a:endParaRPr>
          </a:p>
        </p:txBody>
      </p:sp>
      <p:sp>
        <p:nvSpPr>
          <p:cNvPr id="9" name="5-point Star 8">
            <a:extLst>
              <a:ext uri="{FF2B5EF4-FFF2-40B4-BE49-F238E27FC236}">
                <a16:creationId xmlns:a16="http://schemas.microsoft.com/office/drawing/2014/main" id="{41A6E163-6F96-B686-C572-8215DDC22D6D}"/>
              </a:ext>
            </a:extLst>
          </p:cNvPr>
          <p:cNvSpPr/>
          <p:nvPr/>
        </p:nvSpPr>
        <p:spPr>
          <a:xfrm>
            <a:off x="6030586" y="2218498"/>
            <a:ext cx="253964" cy="241101"/>
          </a:xfrm>
          <a:prstGeom prst="star5">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57175"/>
            <a:endParaRPr lang="en-US" sz="1013" dirty="0">
              <a:solidFill>
                <a:prstClr val="white"/>
              </a:solidFill>
              <a:latin typeface="Gill Sans MT" panose="020B0502020104020203"/>
            </a:endParaRPr>
          </a:p>
        </p:txBody>
      </p:sp>
      <p:sp>
        <p:nvSpPr>
          <p:cNvPr id="10" name="5-point Star 9">
            <a:extLst>
              <a:ext uri="{FF2B5EF4-FFF2-40B4-BE49-F238E27FC236}">
                <a16:creationId xmlns:a16="http://schemas.microsoft.com/office/drawing/2014/main" id="{29BE4DCF-63DF-7C7D-600F-1B6777D2DDBF}"/>
              </a:ext>
            </a:extLst>
          </p:cNvPr>
          <p:cNvSpPr/>
          <p:nvPr/>
        </p:nvSpPr>
        <p:spPr>
          <a:xfrm>
            <a:off x="4132394" y="2787774"/>
            <a:ext cx="253964" cy="241101"/>
          </a:xfrm>
          <a:prstGeom prst="star5">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57175"/>
            <a:endParaRPr lang="en-US" sz="1013" dirty="0">
              <a:solidFill>
                <a:prstClr val="white"/>
              </a:solidFill>
              <a:latin typeface="Gill Sans MT" panose="020B0502020104020203"/>
            </a:endParaRPr>
          </a:p>
        </p:txBody>
      </p:sp>
    </p:spTree>
    <p:extLst>
      <p:ext uri="{BB962C8B-B14F-4D97-AF65-F5344CB8AC3E}">
        <p14:creationId xmlns:p14="http://schemas.microsoft.com/office/powerpoint/2010/main" val="70737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2000"/>
                                        <p:tgtEl>
                                          <p:spTgt spid="8"/>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heel(1)">
                                      <p:cBhvr>
                                        <p:cTn id="16" dur="2000"/>
                                        <p:tgtEl>
                                          <p:spTgt spid="9"/>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1)">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7B321E10-11C6-B3AF-8328-E4908ACE77D3}"/>
              </a:ext>
            </a:extLst>
          </p:cNvPr>
          <p:cNvSpPr>
            <a:spLocks noGrp="1" noChangeArrowheads="1"/>
          </p:cNvSpPr>
          <p:nvPr>
            <p:ph type="title"/>
          </p:nvPr>
        </p:nvSpPr>
        <p:spPr>
          <a:xfrm>
            <a:off x="899592" y="285750"/>
            <a:ext cx="7848872" cy="1691879"/>
          </a:xfrm>
        </p:spPr>
        <p:txBody>
          <a:bodyPr/>
          <a:lstStyle/>
          <a:p>
            <a:pPr marL="257175" indent="-257175" eaLnBrk="1" hangingPunct="1">
              <a:spcBef>
                <a:spcPct val="50000"/>
              </a:spcBef>
            </a:pPr>
            <a:r>
              <a:rPr lang="en-GB" altLang="en-US" sz="2400" dirty="0">
                <a:latin typeface="Comic Sans MS" panose="030F0702030302020204" pitchFamily="66" charset="0"/>
              </a:rPr>
              <a:t>The three characteristics of effective learning- how young children learn- these are taken into account when we plan and guide children’s activities. </a:t>
            </a:r>
          </a:p>
        </p:txBody>
      </p:sp>
      <p:sp>
        <p:nvSpPr>
          <p:cNvPr id="17411" name="Rectangle 3">
            <a:extLst>
              <a:ext uri="{FF2B5EF4-FFF2-40B4-BE49-F238E27FC236}">
                <a16:creationId xmlns:a16="http://schemas.microsoft.com/office/drawing/2014/main" id="{D3367EA1-B791-98C2-0870-12DBF194306B}"/>
              </a:ext>
            </a:extLst>
          </p:cNvPr>
          <p:cNvSpPr>
            <a:spLocks noGrp="1" noChangeArrowheads="1"/>
          </p:cNvSpPr>
          <p:nvPr>
            <p:ph type="body" idx="1"/>
          </p:nvPr>
        </p:nvSpPr>
        <p:spPr>
          <a:xfrm>
            <a:off x="1980010" y="1600200"/>
            <a:ext cx="5715000" cy="3543300"/>
          </a:xfrm>
        </p:spPr>
        <p:txBody>
          <a:bodyPr/>
          <a:lstStyle/>
          <a:p>
            <a:pPr eaLnBrk="1" hangingPunct="1"/>
            <a:endParaRPr lang="en-GB" altLang="en-US" sz="1800">
              <a:latin typeface="Tempus Sans ITC" panose="04020404030007020202" pitchFamily="82" charset="0"/>
            </a:endParaRPr>
          </a:p>
          <a:p>
            <a:pPr eaLnBrk="1" hangingPunct="1">
              <a:buFontTx/>
              <a:buNone/>
            </a:pPr>
            <a:endParaRPr lang="en-GB" altLang="en-US" sz="1800">
              <a:latin typeface="Tempus Sans ITC" panose="04020404030007020202" pitchFamily="82" charset="0"/>
            </a:endParaRPr>
          </a:p>
        </p:txBody>
      </p:sp>
      <p:sp>
        <p:nvSpPr>
          <p:cNvPr id="4" name="Rectangle 5">
            <a:extLst>
              <a:ext uri="{FF2B5EF4-FFF2-40B4-BE49-F238E27FC236}">
                <a16:creationId xmlns:a16="http://schemas.microsoft.com/office/drawing/2014/main" id="{CA576EAD-B164-310C-ABA6-036E36829C19}"/>
              </a:ext>
            </a:extLst>
          </p:cNvPr>
          <p:cNvSpPr>
            <a:spLocks noChangeArrowheads="1"/>
          </p:cNvSpPr>
          <p:nvPr/>
        </p:nvSpPr>
        <p:spPr bwMode="auto">
          <a:xfrm>
            <a:off x="1925242" y="1977629"/>
            <a:ext cx="5887640" cy="3046988"/>
          </a:xfrm>
          <a:prstGeom prst="rect">
            <a:avLst/>
          </a:prstGeom>
          <a:noFill/>
          <a:ln w="9525">
            <a:noFill/>
            <a:miter lim="800000"/>
            <a:headEnd/>
            <a:tailEnd/>
          </a:ln>
        </p:spPr>
        <p:txBody>
          <a:bodyPr>
            <a:spAutoFit/>
          </a:bodyPr>
          <a:lstStyle/>
          <a:p>
            <a:pPr marL="385763" indent="-385763" defTabSz="685800" fontAlgn="base">
              <a:spcBef>
                <a:spcPct val="0"/>
              </a:spcBef>
              <a:spcAft>
                <a:spcPct val="0"/>
              </a:spcAft>
              <a:buFontTx/>
              <a:buAutoNum type="arabicPlain"/>
              <a:defRPr/>
            </a:pPr>
            <a:endParaRPr lang="en-GB" sz="2400" u="sng" dirty="0">
              <a:solidFill>
                <a:srgbClr val="000000"/>
              </a:solidFill>
              <a:latin typeface="Comic Sans MS" pitchFamily="66" charset="0"/>
              <a:cs typeface="Arial" panose="020B0604020202020204" pitchFamily="34" charset="0"/>
            </a:endParaRPr>
          </a:p>
          <a:p>
            <a:pPr marL="385763" indent="-385763" defTabSz="685800" fontAlgn="base">
              <a:spcBef>
                <a:spcPct val="0"/>
              </a:spcBef>
              <a:spcAft>
                <a:spcPct val="0"/>
              </a:spcAft>
              <a:buFontTx/>
              <a:buAutoNum type="arabicPlain"/>
              <a:defRPr/>
            </a:pPr>
            <a:r>
              <a:rPr lang="en-GB" sz="2400" u="sng" dirty="0">
                <a:solidFill>
                  <a:srgbClr val="000000"/>
                </a:solidFill>
                <a:latin typeface="Comic Sans MS" pitchFamily="66" charset="0"/>
                <a:cs typeface="Arial" panose="020B0604020202020204" pitchFamily="34" charset="0"/>
              </a:rPr>
              <a:t>Playing and exploring</a:t>
            </a:r>
          </a:p>
          <a:p>
            <a:pPr marL="257175" indent="-257175" defTabSz="685800" fontAlgn="base">
              <a:spcBef>
                <a:spcPct val="0"/>
              </a:spcBef>
              <a:spcAft>
                <a:spcPct val="0"/>
              </a:spcAft>
              <a:buFontTx/>
              <a:buChar char="•"/>
              <a:defRPr/>
            </a:pPr>
            <a:endParaRPr lang="en-GB" sz="2400" dirty="0">
              <a:solidFill>
                <a:srgbClr val="000000"/>
              </a:solidFill>
              <a:latin typeface="Comic Sans MS" pitchFamily="66" charset="0"/>
              <a:cs typeface="Arial" panose="020B0604020202020204" pitchFamily="34" charset="0"/>
            </a:endParaRPr>
          </a:p>
          <a:p>
            <a:pPr marL="385763" indent="-385763" defTabSz="685800" fontAlgn="base">
              <a:spcBef>
                <a:spcPct val="0"/>
              </a:spcBef>
              <a:spcAft>
                <a:spcPct val="0"/>
              </a:spcAft>
              <a:buFontTx/>
              <a:buAutoNum type="arabicPlain" startAt="2"/>
              <a:defRPr/>
            </a:pPr>
            <a:r>
              <a:rPr lang="en-GB" sz="2400" u="sng" dirty="0">
                <a:solidFill>
                  <a:srgbClr val="000000"/>
                </a:solidFill>
                <a:latin typeface="Comic Sans MS" pitchFamily="66" charset="0"/>
                <a:cs typeface="Arial" panose="020B0604020202020204" pitchFamily="34" charset="0"/>
              </a:rPr>
              <a:t>Active learning</a:t>
            </a:r>
          </a:p>
          <a:p>
            <a:pPr marL="257175" indent="-257175" defTabSz="685800" fontAlgn="base">
              <a:spcBef>
                <a:spcPct val="0"/>
              </a:spcBef>
              <a:spcAft>
                <a:spcPct val="0"/>
              </a:spcAft>
              <a:buFontTx/>
              <a:buChar char="•"/>
              <a:defRPr/>
            </a:pPr>
            <a:endParaRPr lang="en-GB" sz="2400" dirty="0">
              <a:solidFill>
                <a:srgbClr val="000000"/>
              </a:solidFill>
              <a:latin typeface="Comic Sans MS" pitchFamily="66" charset="0"/>
              <a:cs typeface="Arial" panose="020B0604020202020204" pitchFamily="34" charset="0"/>
            </a:endParaRPr>
          </a:p>
          <a:p>
            <a:pPr marL="257175" indent="-257175" defTabSz="685800" fontAlgn="base">
              <a:spcBef>
                <a:spcPct val="0"/>
              </a:spcBef>
              <a:spcAft>
                <a:spcPct val="0"/>
              </a:spcAft>
              <a:defRPr/>
            </a:pPr>
            <a:r>
              <a:rPr lang="en-GB" sz="2400" dirty="0">
                <a:solidFill>
                  <a:srgbClr val="000000"/>
                </a:solidFill>
                <a:latin typeface="Comic Sans MS" pitchFamily="66" charset="0"/>
                <a:cs typeface="Arial" panose="020B0604020202020204" pitchFamily="34" charset="0"/>
              </a:rPr>
              <a:t>3	</a:t>
            </a:r>
            <a:r>
              <a:rPr lang="en-GB" sz="2400" u="sng" dirty="0">
                <a:solidFill>
                  <a:srgbClr val="000000"/>
                </a:solidFill>
                <a:latin typeface="Comic Sans MS" pitchFamily="66" charset="0"/>
                <a:cs typeface="Arial" panose="020B0604020202020204" pitchFamily="34" charset="0"/>
              </a:rPr>
              <a:t>Creating and thinking critically</a:t>
            </a:r>
          </a:p>
          <a:p>
            <a:pPr marL="257175" indent="-257175" defTabSz="685800" fontAlgn="base">
              <a:spcBef>
                <a:spcPct val="0"/>
              </a:spcBef>
              <a:spcAft>
                <a:spcPct val="0"/>
              </a:spcAft>
              <a:buFontTx/>
              <a:buAutoNum type="arabicPlain" startAt="3"/>
              <a:defRPr/>
            </a:pPr>
            <a:endParaRPr lang="en-GB" sz="2400" dirty="0">
              <a:solidFill>
                <a:srgbClr val="000000"/>
              </a:solidFill>
              <a:latin typeface="Comic Sans MS" pitchFamily="66" charset="0"/>
              <a:cs typeface="Arial" panose="020B0604020202020204" pitchFamily="34" charset="0"/>
            </a:endParaRPr>
          </a:p>
          <a:p>
            <a:pPr marL="257175" indent="-257175" defTabSz="685800" fontAlgn="base">
              <a:spcBef>
                <a:spcPct val="0"/>
              </a:spcBef>
              <a:spcAft>
                <a:spcPct val="0"/>
              </a:spcAft>
              <a:defRPr/>
            </a:pPr>
            <a:r>
              <a:rPr lang="en-GB" sz="2400" dirty="0">
                <a:solidFill>
                  <a:srgbClr val="000000"/>
                </a:solidFill>
                <a:latin typeface="Comic Sans MS" pitchFamily="66" charset="0"/>
                <a:cs typeface="Arial" panose="020B0604020202020204" pitchFamily="34"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6D252-B08D-D143-F622-7AAF5469C58B}"/>
              </a:ext>
            </a:extLst>
          </p:cNvPr>
          <p:cNvSpPr>
            <a:spLocks noGrp="1"/>
          </p:cNvSpPr>
          <p:nvPr>
            <p:ph type="title"/>
          </p:nvPr>
        </p:nvSpPr>
        <p:spPr>
          <a:xfrm>
            <a:off x="1043608" y="153303"/>
            <a:ext cx="5401842" cy="590195"/>
          </a:xfrm>
        </p:spPr>
        <p:txBody>
          <a:bodyPr/>
          <a:lstStyle/>
          <a:p>
            <a:r>
              <a:rPr lang="en-US" dirty="0"/>
              <a:t>“THEY’RE JUST PLAYING……”</a:t>
            </a:r>
          </a:p>
        </p:txBody>
      </p:sp>
      <p:pic>
        <p:nvPicPr>
          <p:cNvPr id="1026" name="Picture 2" descr="Froebel | Early childhood quotes, Early childhood learning, Childhood quotes">
            <a:extLst>
              <a:ext uri="{FF2B5EF4-FFF2-40B4-BE49-F238E27FC236}">
                <a16:creationId xmlns:a16="http://schemas.microsoft.com/office/drawing/2014/main" id="{637C7379-C7E8-F220-8A5B-D5C3A6512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656" y="1106185"/>
            <a:ext cx="1850231" cy="185023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arly Childhood Quotes - Educational, Learning, Development Toys and Games">
            <a:extLst>
              <a:ext uri="{FF2B5EF4-FFF2-40B4-BE49-F238E27FC236}">
                <a16:creationId xmlns:a16="http://schemas.microsoft.com/office/drawing/2014/main" id="{D4B842C0-BF11-6EC2-E566-40141537C9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5581" y="2660173"/>
            <a:ext cx="1758196" cy="175819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spirational quotes about children, nature and outdoor play | The Cosy Blog">
            <a:extLst>
              <a:ext uri="{FF2B5EF4-FFF2-40B4-BE49-F238E27FC236}">
                <a16:creationId xmlns:a16="http://schemas.microsoft.com/office/drawing/2014/main" id="{3657081F-C7BD-22F2-C954-8FCC4EA48C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3532" y="756562"/>
            <a:ext cx="1787564" cy="17875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lbert Einstein Quote: “Understanding physics is child's play when compared  to understanding child's play.”">
            <a:extLst>
              <a:ext uri="{FF2B5EF4-FFF2-40B4-BE49-F238E27FC236}">
                <a16:creationId xmlns:a16="http://schemas.microsoft.com/office/drawing/2014/main" id="{3272CD18-CF38-1309-855B-02D79192B3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0852" y="2287323"/>
            <a:ext cx="2734864" cy="153152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nteraction Imagination: The story of communication... part two">
            <a:extLst>
              <a:ext uri="{FF2B5EF4-FFF2-40B4-BE49-F238E27FC236}">
                <a16:creationId xmlns:a16="http://schemas.microsoft.com/office/drawing/2014/main" id="{DC12CD50-BEC3-4116-5210-6518E5CDF7B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6682" y="2812855"/>
            <a:ext cx="2101483" cy="157408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n the moment Planning | EYFSMatters">
            <a:extLst>
              <a:ext uri="{FF2B5EF4-FFF2-40B4-BE49-F238E27FC236}">
                <a16:creationId xmlns:a16="http://schemas.microsoft.com/office/drawing/2014/main" id="{DD5681CF-2945-E2D7-6601-88F56F62E7F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31865" y="1020230"/>
            <a:ext cx="3401876" cy="3401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94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Effect transition="in" filter="fade">
                                      <p:cBhvr>
                                        <p:cTn id="7" dur="1000"/>
                                        <p:tgtEl>
                                          <p:spTgt spid="1032"/>
                                        </p:tgtEl>
                                      </p:cBhvr>
                                    </p:animEffect>
                                    <p:anim calcmode="lin" valueType="num">
                                      <p:cBhvr>
                                        <p:cTn id="8" dur="1000" fill="hold"/>
                                        <p:tgtEl>
                                          <p:spTgt spid="1032"/>
                                        </p:tgtEl>
                                        <p:attrNameLst>
                                          <p:attrName>ppt_x</p:attrName>
                                        </p:attrNameLst>
                                      </p:cBhvr>
                                      <p:tavLst>
                                        <p:tav tm="0">
                                          <p:val>
                                            <p:strVal val="#ppt_x"/>
                                          </p:val>
                                        </p:tav>
                                        <p:tav tm="100000">
                                          <p:val>
                                            <p:strVal val="#ppt_x"/>
                                          </p:val>
                                        </p:tav>
                                      </p:tavLst>
                                    </p:anim>
                                    <p:anim calcmode="lin" valueType="num">
                                      <p:cBhvr>
                                        <p:cTn id="9"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fade">
                                      <p:cBhvr>
                                        <p:cTn id="14" dur="500"/>
                                        <p:tgtEl>
                                          <p:spTgt spid="103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fade">
                                      <p:cBhvr>
                                        <p:cTn id="19" dur="500"/>
                                        <p:tgtEl>
                                          <p:spTgt spid="102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500"/>
                                        <p:tgtEl>
                                          <p:spTgt spid="102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34"/>
                                        </p:tgtEl>
                                        <p:attrNameLst>
                                          <p:attrName>style.visibility</p:attrName>
                                        </p:attrNameLst>
                                      </p:cBhvr>
                                      <p:to>
                                        <p:strVal val="visible"/>
                                      </p:to>
                                    </p:set>
                                    <p:animEffect transition="in" filter="fade">
                                      <p:cBhvr>
                                        <p:cTn id="29" dur="500"/>
                                        <p:tgtEl>
                                          <p:spTgt spid="1034"/>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1038"/>
                                        </p:tgtEl>
                                        <p:attrNameLst>
                                          <p:attrName>style.visibility</p:attrName>
                                        </p:attrNameLst>
                                      </p:cBhvr>
                                      <p:to>
                                        <p:strVal val="visible"/>
                                      </p:to>
                                    </p:set>
                                    <p:animEffect transition="in" filter="wheel(1)">
                                      <p:cBhvr>
                                        <p:cTn id="34" dur="2000"/>
                                        <p:tgtEl>
                                          <p:spTgt spid="1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Staggered Start Option</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a:solidFill>
                  <a:srgbClr val="021639">
                    <a:alpha val="100000"/>
                  </a:srgbClr>
                </a:solidFill>
                <a:latin typeface="Calibri"/>
              </a:rPr>
              <a:t>In September, you will have the option for a staggered start to help your child settle in. This means different starting times for different groups. We want to make sure everyone feels comfortable and ready for their exciting school journey!</a:t>
            </a:r>
          </a:p>
        </p:txBody>
      </p:sp>
      <p:pic>
        <p:nvPicPr>
          <p:cNvPr id="1026" name="Picture 2" descr="Welcome to School with Colorful Pencils and Bold Letters | Premium AI ...">
            <a:extLst>
              <a:ext uri="{FF2B5EF4-FFF2-40B4-BE49-F238E27FC236}">
                <a16:creationId xmlns:a16="http://schemas.microsoft.com/office/drawing/2014/main" id="{D33A8AA6-8DF9-4F94-BC25-1C34F6C76D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718548"/>
            <a:ext cx="3542891" cy="23600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183862"/>
            <a:ext cx="9144000" cy="584775"/>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dirty="0">
                <a:solidFill>
                  <a:srgbClr val="11223B">
                    <a:alpha val="100000"/>
                  </a:srgbClr>
                </a:solidFill>
                <a:latin typeface="Calibri"/>
              </a:rPr>
              <a:t>School Day</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School starts at 08.45 am and finishes at 3:15pm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81DEB63-55DC-E954-8B8B-01AD93EA72D4}"/>
              </a:ext>
            </a:extLst>
          </p:cNvPr>
          <p:cNvSpPr>
            <a:spLocks noGrp="1" noChangeArrowheads="1"/>
          </p:cNvSpPr>
          <p:nvPr>
            <p:ph type="title"/>
          </p:nvPr>
        </p:nvSpPr>
        <p:spPr>
          <a:xfrm>
            <a:off x="1943100" y="535782"/>
            <a:ext cx="5715000" cy="145256"/>
          </a:xfrm>
        </p:spPr>
        <p:txBody>
          <a:bodyPr/>
          <a:lstStyle/>
          <a:p>
            <a:pPr eaLnBrk="1" hangingPunct="1"/>
            <a:br>
              <a:rPr lang="en-GB" altLang="en-US">
                <a:latin typeface="Comic Sans MS" panose="030F0702030302020204" pitchFamily="66" charset="0"/>
              </a:rPr>
            </a:br>
            <a:br>
              <a:rPr lang="en-GB" altLang="en-US">
                <a:latin typeface="Comic Sans MS" panose="030F0702030302020204" pitchFamily="66" charset="0"/>
              </a:rPr>
            </a:br>
            <a:r>
              <a:rPr lang="en-GB" altLang="en-US">
                <a:latin typeface="Comic Sans MS" panose="030F0702030302020204" pitchFamily="66" charset="0"/>
              </a:rPr>
              <a:t>A typical morning in Reception…</a:t>
            </a:r>
            <a:br>
              <a:rPr lang="en-GB" altLang="en-US">
                <a:latin typeface="Comic Sans MS" panose="030F0702030302020204" pitchFamily="66" charset="0"/>
              </a:rPr>
            </a:br>
            <a:endParaRPr lang="en-GB" altLang="en-US">
              <a:latin typeface="Comic Sans MS" panose="030F0702030302020204" pitchFamily="66" charset="0"/>
            </a:endParaRPr>
          </a:p>
        </p:txBody>
      </p:sp>
      <p:sp>
        <p:nvSpPr>
          <p:cNvPr id="17411" name="Rectangle 3">
            <a:extLst>
              <a:ext uri="{FF2B5EF4-FFF2-40B4-BE49-F238E27FC236}">
                <a16:creationId xmlns:a16="http://schemas.microsoft.com/office/drawing/2014/main" id="{7C63801D-D1DE-9899-4F3B-12F643CFC90E}"/>
              </a:ext>
            </a:extLst>
          </p:cNvPr>
          <p:cNvSpPr>
            <a:spLocks noGrp="1" noChangeArrowheads="1"/>
          </p:cNvSpPr>
          <p:nvPr>
            <p:ph type="body" idx="1"/>
          </p:nvPr>
        </p:nvSpPr>
        <p:spPr>
          <a:xfrm>
            <a:off x="1893094" y="897732"/>
            <a:ext cx="5840016" cy="3942160"/>
          </a:xfrm>
        </p:spPr>
        <p:txBody>
          <a:bodyPr/>
          <a:lstStyle/>
          <a:p>
            <a:pPr eaLnBrk="1" hangingPunct="1">
              <a:lnSpc>
                <a:spcPct val="90000"/>
              </a:lnSpc>
              <a:defRPr/>
            </a:pPr>
            <a:endParaRPr lang="en-GB" sz="1650" dirty="0">
              <a:latin typeface="Comic Sans MS" pitchFamily="66" charset="0"/>
            </a:endParaRPr>
          </a:p>
          <a:p>
            <a:pPr eaLnBrk="1" hangingPunct="1">
              <a:lnSpc>
                <a:spcPct val="90000"/>
              </a:lnSpc>
              <a:buFontTx/>
              <a:buNone/>
              <a:defRPr/>
            </a:pPr>
            <a:r>
              <a:rPr lang="en-GB" sz="1650" dirty="0">
                <a:latin typeface="Comic Sans MS" pitchFamily="66" charset="0"/>
              </a:rPr>
              <a:t>    </a:t>
            </a:r>
          </a:p>
          <a:p>
            <a:pPr>
              <a:defRPr/>
            </a:pPr>
            <a:r>
              <a:rPr lang="en-GB" sz="1200" dirty="0">
                <a:latin typeface="Comic Sans MS" panose="030F0702030302020204" pitchFamily="66" charset="0"/>
              </a:rPr>
              <a:t>8.45am	Come in, hang coat up and do some morning activities. </a:t>
            </a:r>
          </a:p>
          <a:p>
            <a:pPr>
              <a:defRPr/>
            </a:pPr>
            <a:endParaRPr lang="en-GB" sz="1200" dirty="0">
              <a:latin typeface="Comic Sans MS" panose="030F0702030302020204" pitchFamily="66" charset="0"/>
            </a:endParaRPr>
          </a:p>
          <a:p>
            <a:pPr>
              <a:defRPr/>
            </a:pPr>
            <a:r>
              <a:rPr lang="en-GB" sz="1200" dirty="0">
                <a:latin typeface="Comic Sans MS" panose="030F0702030302020204" pitchFamily="66" charset="0"/>
              </a:rPr>
              <a:t>8.55am 	Register and lunch choices</a:t>
            </a:r>
          </a:p>
          <a:p>
            <a:pPr>
              <a:defRPr/>
            </a:pPr>
            <a:endParaRPr lang="en-GB" sz="1200" dirty="0">
              <a:latin typeface="Comic Sans MS" panose="030F0702030302020204" pitchFamily="66" charset="0"/>
            </a:endParaRPr>
          </a:p>
          <a:p>
            <a:pPr>
              <a:defRPr/>
            </a:pPr>
            <a:r>
              <a:rPr lang="en-GB" sz="1200" dirty="0">
                <a:latin typeface="Comic Sans MS" panose="030F0702030302020204" pitchFamily="66" charset="0"/>
              </a:rPr>
              <a:t>9.00am	Worship</a:t>
            </a:r>
          </a:p>
          <a:p>
            <a:pPr>
              <a:defRPr/>
            </a:pPr>
            <a:endParaRPr lang="en-GB" sz="1200" dirty="0">
              <a:latin typeface="Comic Sans MS" panose="030F0702030302020204" pitchFamily="66" charset="0"/>
            </a:endParaRPr>
          </a:p>
          <a:p>
            <a:pPr>
              <a:defRPr/>
            </a:pPr>
            <a:r>
              <a:rPr lang="en-GB" sz="1200" dirty="0">
                <a:latin typeface="Comic Sans MS" panose="030F0702030302020204" pitchFamily="66" charset="0"/>
              </a:rPr>
              <a:t>9.30am	Phonics/ Own Learning and adult focused tasks </a:t>
            </a:r>
            <a:r>
              <a:rPr lang="en-GB" sz="825" dirty="0">
                <a:latin typeface="Comic Sans MS" panose="030F0702030302020204" pitchFamily="66" charset="0"/>
              </a:rPr>
              <a:t>(inside and outside)</a:t>
            </a:r>
          </a:p>
          <a:p>
            <a:pPr>
              <a:defRPr/>
            </a:pPr>
            <a:r>
              <a:rPr lang="en-GB" sz="825" dirty="0">
                <a:latin typeface="Comic Sans MS" panose="030F0702030302020204" pitchFamily="66" charset="0"/>
              </a:rPr>
              <a:t> </a:t>
            </a:r>
          </a:p>
          <a:p>
            <a:pPr>
              <a:defRPr/>
            </a:pPr>
            <a:r>
              <a:rPr lang="en-GB" sz="1200" dirty="0">
                <a:latin typeface="Comic Sans MS" panose="030F0702030302020204" pitchFamily="66" charset="0"/>
              </a:rPr>
              <a:t>10.30am	Play time with fruit and milk </a:t>
            </a:r>
            <a:r>
              <a:rPr lang="en-GB" sz="788" dirty="0">
                <a:latin typeface="Comic Sans MS" panose="030F0702030302020204" pitchFamily="66" charset="0"/>
              </a:rPr>
              <a:t>(provided)</a:t>
            </a:r>
          </a:p>
          <a:p>
            <a:pPr>
              <a:defRPr/>
            </a:pPr>
            <a:endParaRPr lang="en-GB" sz="1200" dirty="0">
              <a:latin typeface="Comic Sans MS" panose="030F0702030302020204" pitchFamily="66" charset="0"/>
            </a:endParaRPr>
          </a:p>
          <a:p>
            <a:pPr>
              <a:defRPr/>
            </a:pPr>
            <a:r>
              <a:rPr lang="en-GB" sz="1200" dirty="0">
                <a:latin typeface="Comic Sans MS" panose="030F0702030302020204" pitchFamily="66" charset="0"/>
              </a:rPr>
              <a:t>10.45am	Maths/ Own Learning and adult focused tasks </a:t>
            </a:r>
            <a:r>
              <a:rPr lang="en-GB" sz="825" dirty="0">
                <a:latin typeface="Comic Sans MS" panose="030F0702030302020204" pitchFamily="66" charset="0"/>
              </a:rPr>
              <a:t>(inside and outside)</a:t>
            </a:r>
          </a:p>
          <a:p>
            <a:pPr>
              <a:defRPr/>
            </a:pPr>
            <a:endParaRPr lang="en-GB" sz="825" dirty="0">
              <a:latin typeface="Comic Sans MS" panose="030F0702030302020204" pitchFamily="66" charset="0"/>
            </a:endParaRPr>
          </a:p>
          <a:p>
            <a:pPr>
              <a:defRPr/>
            </a:pPr>
            <a:r>
              <a:rPr lang="en-GB" sz="1200" dirty="0">
                <a:latin typeface="Comic Sans MS" panose="030F0702030302020204" pitchFamily="66" charset="0"/>
              </a:rPr>
              <a:t>11.45am            Get ready for lunch/ story</a:t>
            </a:r>
          </a:p>
          <a:p>
            <a:pPr>
              <a:defRPr/>
            </a:pPr>
            <a:endParaRPr lang="en-GB" sz="1200" dirty="0">
              <a:latin typeface="Comic Sans MS" panose="030F0702030302020204" pitchFamily="66" charset="0"/>
            </a:endParaRPr>
          </a:p>
          <a:p>
            <a:pPr>
              <a:defRPr/>
            </a:pPr>
            <a:r>
              <a:rPr lang="en-GB" sz="1200" dirty="0">
                <a:latin typeface="Comic Sans MS" panose="030F0702030302020204" pitchFamily="66" charset="0"/>
              </a:rPr>
              <a:t>1200noon	Lunch</a:t>
            </a:r>
          </a:p>
          <a:p>
            <a:pPr marL="0" indent="0" eaLnBrk="1" hangingPunct="1">
              <a:buNone/>
              <a:defRPr/>
            </a:pPr>
            <a:endParaRPr lang="en-GB" sz="1650" dirty="0">
              <a:latin typeface="Comic Sans MS"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43A0F9A-528B-34CF-4FFB-F1D0EC8DFF14}"/>
              </a:ext>
            </a:extLst>
          </p:cNvPr>
          <p:cNvSpPr>
            <a:spLocks noGrp="1" noChangeArrowheads="1"/>
          </p:cNvSpPr>
          <p:nvPr>
            <p:ph type="title"/>
          </p:nvPr>
        </p:nvSpPr>
        <p:spPr>
          <a:xfrm>
            <a:off x="1943100" y="535782"/>
            <a:ext cx="5715000" cy="145256"/>
          </a:xfrm>
        </p:spPr>
        <p:txBody>
          <a:bodyPr/>
          <a:lstStyle/>
          <a:p>
            <a:pPr eaLnBrk="1" hangingPunct="1"/>
            <a:br>
              <a:rPr lang="en-GB" altLang="en-US">
                <a:latin typeface="Comic Sans MS" panose="030F0702030302020204" pitchFamily="66" charset="0"/>
              </a:rPr>
            </a:br>
            <a:br>
              <a:rPr lang="en-GB" altLang="en-US">
                <a:latin typeface="Comic Sans MS" panose="030F0702030302020204" pitchFamily="66" charset="0"/>
              </a:rPr>
            </a:br>
            <a:r>
              <a:rPr lang="en-GB" altLang="en-US">
                <a:latin typeface="Comic Sans MS" panose="030F0702030302020204" pitchFamily="66" charset="0"/>
              </a:rPr>
              <a:t>A typical afternoon in Reception…</a:t>
            </a:r>
            <a:br>
              <a:rPr lang="en-GB" altLang="en-US">
                <a:latin typeface="Comic Sans MS" panose="030F0702030302020204" pitchFamily="66" charset="0"/>
              </a:rPr>
            </a:br>
            <a:endParaRPr lang="en-GB" altLang="en-US">
              <a:latin typeface="Comic Sans MS" panose="030F0702030302020204" pitchFamily="66" charset="0"/>
            </a:endParaRPr>
          </a:p>
        </p:txBody>
      </p:sp>
      <p:sp>
        <p:nvSpPr>
          <p:cNvPr id="17411" name="Rectangle 3">
            <a:extLst>
              <a:ext uri="{FF2B5EF4-FFF2-40B4-BE49-F238E27FC236}">
                <a16:creationId xmlns:a16="http://schemas.microsoft.com/office/drawing/2014/main" id="{7EDFF480-020E-EE5E-3080-865B2B606F5A}"/>
              </a:ext>
            </a:extLst>
          </p:cNvPr>
          <p:cNvSpPr>
            <a:spLocks noGrp="1" noChangeArrowheads="1"/>
          </p:cNvSpPr>
          <p:nvPr>
            <p:ph type="body" idx="1"/>
          </p:nvPr>
        </p:nvSpPr>
        <p:spPr>
          <a:xfrm>
            <a:off x="1893094" y="897732"/>
            <a:ext cx="5840016" cy="3942160"/>
          </a:xfrm>
        </p:spPr>
        <p:txBody>
          <a:bodyPr/>
          <a:lstStyle/>
          <a:p>
            <a:pPr eaLnBrk="1" hangingPunct="1">
              <a:lnSpc>
                <a:spcPct val="90000"/>
              </a:lnSpc>
              <a:defRPr/>
            </a:pPr>
            <a:endParaRPr lang="en-GB" sz="1650" dirty="0">
              <a:latin typeface="Comic Sans MS" pitchFamily="66" charset="0"/>
            </a:endParaRPr>
          </a:p>
          <a:p>
            <a:pPr eaLnBrk="1" hangingPunct="1">
              <a:lnSpc>
                <a:spcPct val="90000"/>
              </a:lnSpc>
              <a:buFontTx/>
              <a:buNone/>
              <a:defRPr/>
            </a:pPr>
            <a:r>
              <a:rPr lang="en-GB" sz="1650" dirty="0">
                <a:latin typeface="Comic Sans MS" pitchFamily="66" charset="0"/>
              </a:rPr>
              <a:t>    </a:t>
            </a:r>
          </a:p>
          <a:p>
            <a:pPr eaLnBrk="1" hangingPunct="1">
              <a:buFontTx/>
              <a:buNone/>
              <a:defRPr/>
            </a:pPr>
            <a:r>
              <a:rPr lang="en-GB" sz="1650" dirty="0">
                <a:latin typeface="Comic Sans MS" pitchFamily="66" charset="0"/>
              </a:rPr>
              <a:t>13.00  		Register and teacher input</a:t>
            </a:r>
          </a:p>
          <a:p>
            <a:pPr eaLnBrk="1" hangingPunct="1">
              <a:buFontTx/>
              <a:buNone/>
              <a:defRPr/>
            </a:pPr>
            <a:r>
              <a:rPr lang="en-GB" sz="1650" dirty="0">
                <a:latin typeface="Comic Sans MS" pitchFamily="66" charset="0"/>
              </a:rPr>
              <a:t>13.20- 14.30 	Own Learning and adult focused tasks 			(inside and  outside)	 	</a:t>
            </a:r>
          </a:p>
          <a:p>
            <a:pPr marL="0" indent="0" eaLnBrk="1" hangingPunct="1">
              <a:buNone/>
              <a:defRPr/>
            </a:pPr>
            <a:r>
              <a:rPr lang="en-GB" sz="1650" dirty="0">
                <a:latin typeface="Comic Sans MS" pitchFamily="66" charset="0"/>
              </a:rPr>
              <a:t>14.45-15.00	Story time</a:t>
            </a:r>
          </a:p>
          <a:p>
            <a:pPr marL="0" indent="0" eaLnBrk="1" hangingPunct="1">
              <a:buNone/>
              <a:defRPr/>
            </a:pPr>
            <a:r>
              <a:rPr lang="en-GB" sz="1650" dirty="0">
                <a:latin typeface="Comic Sans MS" pitchFamily="66" charset="0"/>
              </a:rPr>
              <a:t>15.00		Getting ready for home time</a:t>
            </a:r>
          </a:p>
          <a:p>
            <a:pPr marL="0" indent="0" eaLnBrk="1" hangingPunct="1">
              <a:buNone/>
              <a:defRPr/>
            </a:pPr>
            <a:r>
              <a:rPr lang="en-GB" sz="1650" dirty="0">
                <a:latin typeface="Comic Sans MS" pitchFamily="66" charset="0"/>
              </a:rPr>
              <a:t>15.15		Home time</a:t>
            </a:r>
          </a:p>
          <a:p>
            <a:pPr marL="0" indent="0" eaLnBrk="1" hangingPunct="1">
              <a:buNone/>
              <a:defRPr/>
            </a:pPr>
            <a:endParaRPr lang="en-GB" sz="1650" dirty="0">
              <a:latin typeface="Comic Sans MS" pitchFamily="66" charset="0"/>
            </a:endParaRPr>
          </a:p>
          <a:p>
            <a:pPr marL="0" indent="0" algn="ctr" eaLnBrk="1" hangingPunct="1">
              <a:buNone/>
              <a:defRPr/>
            </a:pPr>
            <a:r>
              <a:rPr lang="en-GB" dirty="0">
                <a:latin typeface="Comic Sans MS" pitchFamily="66" charset="0"/>
              </a:rPr>
              <a:t>Reception Learning is not always clean! Please be understanding!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8AB72A7B-E8C4-7874-E792-19DFDB8427EA}"/>
              </a:ext>
            </a:extLst>
          </p:cNvPr>
          <p:cNvSpPr>
            <a:spLocks noChangeArrowheads="1"/>
          </p:cNvSpPr>
          <p:nvPr/>
        </p:nvSpPr>
        <p:spPr bwMode="auto">
          <a:xfrm>
            <a:off x="2000250" y="160735"/>
            <a:ext cx="5786438" cy="4330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defTabSz="685800" fontAlgn="base">
              <a:lnSpc>
                <a:spcPct val="90000"/>
              </a:lnSpc>
              <a:spcBef>
                <a:spcPct val="0"/>
              </a:spcBef>
              <a:spcAft>
                <a:spcPct val="0"/>
              </a:spcAft>
              <a:buNone/>
            </a:pPr>
            <a:endParaRPr lang="en-GB" altLang="en-US" sz="2100" b="1" u="sng">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2100" b="1" u="sng">
                <a:solidFill>
                  <a:srgbClr val="000000"/>
                </a:solidFill>
                <a:latin typeface="Comic Sans MS" panose="030F0702030302020204" pitchFamily="66" charset="0"/>
                <a:cs typeface="Arial" panose="020B0604020202020204" pitchFamily="34" charset="0"/>
              </a:rPr>
              <a:t>The first few weeks</a:t>
            </a:r>
            <a:r>
              <a:rPr lang="en-GB" altLang="en-US" sz="2100">
                <a:solidFill>
                  <a:srgbClr val="000000"/>
                </a:solidFill>
                <a:latin typeface="Comic Sans MS" panose="030F0702030302020204" pitchFamily="66" charset="0"/>
                <a:cs typeface="Arial" panose="020B0604020202020204" pitchFamily="34" charset="0"/>
              </a:rPr>
              <a:t> </a:t>
            </a:r>
          </a:p>
          <a:p>
            <a:pPr algn="ctr" defTabSz="685800" fontAlgn="base">
              <a:lnSpc>
                <a:spcPct val="90000"/>
              </a:lnSpc>
              <a:spcBef>
                <a:spcPct val="0"/>
              </a:spcBef>
              <a:spcAft>
                <a:spcPct val="0"/>
              </a:spcAft>
              <a:buNone/>
            </a:pPr>
            <a:endParaRPr lang="en-GB" altLang="en-US" sz="900">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1800">
                <a:solidFill>
                  <a:srgbClr val="000000"/>
                </a:solidFill>
                <a:latin typeface="Comic Sans MS" panose="030F0702030302020204" pitchFamily="66" charset="0"/>
                <a:cs typeface="Arial" panose="020B0604020202020204" pitchFamily="34" charset="0"/>
              </a:rPr>
              <a:t>We will find out what the children </a:t>
            </a:r>
          </a:p>
          <a:p>
            <a:pPr algn="ctr" defTabSz="685800" fontAlgn="base">
              <a:lnSpc>
                <a:spcPct val="90000"/>
              </a:lnSpc>
              <a:spcBef>
                <a:spcPct val="0"/>
              </a:spcBef>
              <a:spcAft>
                <a:spcPct val="0"/>
              </a:spcAft>
              <a:buNone/>
            </a:pPr>
            <a:r>
              <a:rPr lang="en-GB" altLang="en-US" sz="1800">
                <a:solidFill>
                  <a:srgbClr val="666699"/>
                </a:solidFill>
                <a:latin typeface="Comic Sans MS" panose="030F0702030302020204" pitchFamily="66" charset="0"/>
                <a:cs typeface="Arial" panose="020B0604020202020204" pitchFamily="34" charset="0"/>
              </a:rPr>
              <a:t>already know and can do</a:t>
            </a:r>
            <a:r>
              <a:rPr lang="en-GB" altLang="en-US" sz="1800">
                <a:solidFill>
                  <a:srgbClr val="000000"/>
                </a:solidFill>
                <a:latin typeface="Comic Sans MS" panose="030F0702030302020204" pitchFamily="66" charset="0"/>
                <a:cs typeface="Arial" panose="020B0604020202020204" pitchFamily="34" charset="0"/>
              </a:rPr>
              <a:t> </a:t>
            </a:r>
          </a:p>
          <a:p>
            <a:pPr algn="ctr" defTabSz="685800" fontAlgn="base">
              <a:lnSpc>
                <a:spcPct val="90000"/>
              </a:lnSpc>
              <a:spcBef>
                <a:spcPct val="0"/>
              </a:spcBef>
              <a:spcAft>
                <a:spcPct val="0"/>
              </a:spcAft>
              <a:buNone/>
            </a:pPr>
            <a:r>
              <a:rPr lang="en-GB" altLang="en-US" sz="1800">
                <a:solidFill>
                  <a:srgbClr val="000000"/>
                </a:solidFill>
                <a:latin typeface="Comic Sans MS" panose="030F0702030302020204" pitchFamily="66" charset="0"/>
                <a:cs typeface="Arial" panose="020B0604020202020204" pitchFamily="34" charset="0"/>
              </a:rPr>
              <a:t>and use this information to help us develop an </a:t>
            </a:r>
            <a:r>
              <a:rPr lang="en-GB" altLang="en-US" sz="1800">
                <a:solidFill>
                  <a:srgbClr val="666699"/>
                </a:solidFill>
                <a:latin typeface="Comic Sans MS" panose="030F0702030302020204" pitchFamily="66" charset="0"/>
                <a:cs typeface="Arial" panose="020B0604020202020204" pitchFamily="34" charset="0"/>
              </a:rPr>
              <a:t>individual learning programme</a:t>
            </a:r>
            <a:r>
              <a:rPr lang="en-GB" altLang="en-US" sz="1800" i="1">
                <a:solidFill>
                  <a:srgbClr val="666699"/>
                </a:solidFill>
                <a:latin typeface="Comic Sans MS" panose="030F0702030302020204" pitchFamily="66" charset="0"/>
                <a:cs typeface="Arial" panose="020B0604020202020204" pitchFamily="34" charset="0"/>
              </a:rPr>
              <a:t> </a:t>
            </a:r>
          </a:p>
          <a:p>
            <a:pPr algn="ctr" defTabSz="685800" fontAlgn="base">
              <a:lnSpc>
                <a:spcPct val="90000"/>
              </a:lnSpc>
              <a:spcBef>
                <a:spcPct val="0"/>
              </a:spcBef>
              <a:spcAft>
                <a:spcPct val="0"/>
              </a:spcAft>
              <a:buNone/>
            </a:pPr>
            <a:r>
              <a:rPr lang="en-GB" altLang="en-US" sz="1800">
                <a:solidFill>
                  <a:srgbClr val="000000"/>
                </a:solidFill>
                <a:latin typeface="Comic Sans MS" panose="030F0702030302020204" pitchFamily="66" charset="0"/>
                <a:cs typeface="Arial" panose="020B0604020202020204" pitchFamily="34" charset="0"/>
              </a:rPr>
              <a:t>for each child.</a:t>
            </a:r>
          </a:p>
          <a:p>
            <a:pPr algn="ctr" defTabSz="685800" fontAlgn="base">
              <a:lnSpc>
                <a:spcPct val="90000"/>
              </a:lnSpc>
              <a:spcBef>
                <a:spcPct val="0"/>
              </a:spcBef>
              <a:spcAft>
                <a:spcPct val="0"/>
              </a:spcAft>
              <a:buNone/>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buNone/>
            </a:pPr>
            <a:r>
              <a:rPr lang="en-GB" altLang="en-US" sz="1800">
                <a:solidFill>
                  <a:srgbClr val="000000"/>
                </a:solidFill>
                <a:latin typeface="Comic Sans MS" panose="030F0702030302020204" pitchFamily="66" charset="0"/>
                <a:cs typeface="Arial" panose="020B0604020202020204" pitchFamily="34" charset="0"/>
              </a:rPr>
              <a:t>We spend lots of our time working and talking to the children about what they are learning. We may record some ‘Wow’ moments formally but largely we assess and move children on ‘in the moment’ and so not everything gets recorded. </a:t>
            </a:r>
          </a:p>
          <a:p>
            <a:pPr defTabSz="685800" fontAlgn="base">
              <a:lnSpc>
                <a:spcPct val="90000"/>
              </a:lnSpc>
              <a:spcBef>
                <a:spcPct val="0"/>
              </a:spcBef>
              <a:spcAft>
                <a:spcPct val="0"/>
              </a:spcAft>
              <a:buNone/>
            </a:pPr>
            <a:endParaRPr lang="en-GB" altLang="en-US" sz="1800" i="1">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buNone/>
            </a:pPr>
            <a:endParaRPr lang="en-GB" altLang="en-US" sz="1800" i="1">
              <a:solidFill>
                <a:srgbClr val="000000"/>
              </a:solidFill>
              <a:latin typeface="Comic Sans MS" panose="030F0702030302020204" pitchFamily="66" charset="0"/>
              <a:cs typeface="Arial" panose="020B0604020202020204" pitchFamily="34" charset="0"/>
            </a:endParaRPr>
          </a:p>
          <a:p>
            <a:pPr algn="r" defTabSz="685800" fontAlgn="base">
              <a:lnSpc>
                <a:spcPct val="90000"/>
              </a:lnSpc>
              <a:spcBef>
                <a:spcPct val="0"/>
              </a:spcBef>
              <a:spcAft>
                <a:spcPct val="0"/>
              </a:spcAft>
              <a:buNone/>
            </a:pPr>
            <a:r>
              <a:rPr lang="en-GB" altLang="en-US" sz="2100" i="1">
                <a:solidFill>
                  <a:srgbClr val="000000"/>
                </a:solidFill>
                <a:latin typeface="Comic Sans MS" panose="030F0702030302020204" pitchFamily="66" charset="0"/>
                <a:cs typeface="Arial" panose="020B0604020202020204" pitchFamily="34" charset="0"/>
              </a:rPr>
              <a:t>             </a:t>
            </a:r>
            <a:endParaRPr lang="en-GB" altLang="en-US" sz="2100">
              <a:solidFill>
                <a:srgbClr val="000000"/>
              </a:solidFill>
              <a:latin typeface="Comic Sans MS" panose="030F0702030302020204" pitchFamily="66" charset="0"/>
              <a:cs typeface="Arial" panose="020B0604020202020204" pitchFamily="34" charset="0"/>
            </a:endParaRPr>
          </a:p>
        </p:txBody>
      </p:sp>
      <p:pic>
        <p:nvPicPr>
          <p:cNvPr id="31747" name="Picture 5" descr="j0297565[1]">
            <a:extLst>
              <a:ext uri="{FF2B5EF4-FFF2-40B4-BE49-F238E27FC236}">
                <a16:creationId xmlns:a16="http://schemas.microsoft.com/office/drawing/2014/main" id="{0367DA54-6163-C513-9EF6-6A987F48CA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21719" y="3804047"/>
            <a:ext cx="1500188" cy="960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3">
            <a:extLst>
              <a:ext uri="{FF2B5EF4-FFF2-40B4-BE49-F238E27FC236}">
                <a16:creationId xmlns:a16="http://schemas.microsoft.com/office/drawing/2014/main" id="{2D97BBC4-A593-72A7-7B4F-639B40A3C53C}"/>
              </a:ext>
            </a:extLst>
          </p:cNvPr>
          <p:cNvSpPr>
            <a:spLocks noChangeArrowheads="1"/>
          </p:cNvSpPr>
          <p:nvPr/>
        </p:nvSpPr>
        <p:spPr bwMode="auto">
          <a:xfrm>
            <a:off x="3654028" y="3057525"/>
            <a:ext cx="4071938" cy="183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defTabSz="685800" fontAlgn="base">
              <a:lnSpc>
                <a:spcPct val="90000"/>
              </a:lnSpc>
              <a:spcBef>
                <a:spcPct val="0"/>
              </a:spcBef>
              <a:spcAft>
                <a:spcPct val="0"/>
              </a:spcAft>
              <a:buNone/>
            </a:pPr>
            <a:endParaRPr lang="en-GB" altLang="en-US" sz="1800">
              <a:solidFill>
                <a:srgbClr val="666699"/>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endParaRPr lang="en-GB" altLang="en-US" sz="1800">
              <a:solidFill>
                <a:srgbClr val="666699"/>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endParaRPr lang="en-GB" altLang="en-US" sz="1800">
              <a:solidFill>
                <a:srgbClr val="666699"/>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1800">
                <a:solidFill>
                  <a:srgbClr val="666699"/>
                </a:solidFill>
                <a:latin typeface="Comic Sans MS" panose="030F0702030302020204" pitchFamily="66" charset="0"/>
                <a:cs typeface="Arial" panose="020B0604020202020204" pitchFamily="34" charset="0"/>
              </a:rPr>
              <a:t>You will be invited to discuss  </a:t>
            </a:r>
          </a:p>
          <a:p>
            <a:pPr algn="ctr" defTabSz="685800" fontAlgn="base">
              <a:lnSpc>
                <a:spcPct val="90000"/>
              </a:lnSpc>
              <a:spcBef>
                <a:spcPct val="0"/>
              </a:spcBef>
              <a:spcAft>
                <a:spcPct val="0"/>
              </a:spcAft>
              <a:buNone/>
            </a:pPr>
            <a:r>
              <a:rPr lang="en-GB" altLang="en-US" sz="1800">
                <a:solidFill>
                  <a:srgbClr val="666699"/>
                </a:solidFill>
                <a:latin typeface="Comic Sans MS" panose="030F0702030302020204" pitchFamily="66" charset="0"/>
                <a:cs typeface="Arial" panose="020B0604020202020204" pitchFamily="34" charset="0"/>
              </a:rPr>
              <a:t>            how your child has settled in </a:t>
            </a:r>
          </a:p>
          <a:p>
            <a:pPr algn="ctr" defTabSz="685800" fontAlgn="base">
              <a:lnSpc>
                <a:spcPct val="90000"/>
              </a:lnSpc>
              <a:spcBef>
                <a:spcPct val="0"/>
              </a:spcBef>
              <a:spcAft>
                <a:spcPct val="0"/>
              </a:spcAft>
              <a:buNone/>
            </a:pPr>
            <a:r>
              <a:rPr lang="en-GB" altLang="en-US" sz="1800">
                <a:solidFill>
                  <a:srgbClr val="666699"/>
                </a:solidFill>
                <a:latin typeface="Comic Sans MS" panose="030F0702030302020204" pitchFamily="66" charset="0"/>
                <a:cs typeface="Arial" panose="020B0604020202020204" pitchFamily="34" charset="0"/>
              </a:rPr>
              <a:t>and their progress so far at</a:t>
            </a:r>
          </a:p>
          <a:p>
            <a:pPr algn="ctr" defTabSz="685800" fontAlgn="base">
              <a:lnSpc>
                <a:spcPct val="90000"/>
              </a:lnSpc>
              <a:spcBef>
                <a:spcPct val="0"/>
              </a:spcBef>
              <a:spcAft>
                <a:spcPct val="0"/>
              </a:spcAft>
              <a:buNone/>
            </a:pPr>
            <a:r>
              <a:rPr lang="en-GB" altLang="en-US" sz="1800">
                <a:solidFill>
                  <a:srgbClr val="666699"/>
                </a:solidFill>
                <a:latin typeface="Comic Sans MS" panose="030F0702030302020204" pitchFamily="66" charset="0"/>
                <a:cs typeface="Arial" panose="020B0604020202020204" pitchFamily="34" charset="0"/>
              </a:rPr>
              <a:t>            the parents evening.</a:t>
            </a:r>
            <a:endParaRPr lang="en-GB" altLang="en-US" sz="180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School Uniforms</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At Longford, we believe in looking smart and feeling proud! </a:t>
            </a:r>
          </a:p>
        </p:txBody>
      </p:sp>
      <p:pic>
        <p:nvPicPr>
          <p:cNvPr id="6" name="Picture 5">
            <a:extLst>
              <a:ext uri="{FF2B5EF4-FFF2-40B4-BE49-F238E27FC236}">
                <a16:creationId xmlns:a16="http://schemas.microsoft.com/office/drawing/2014/main" id="{3C8DA225-5C1D-6EC8-EEC5-93081A6B9D34}"/>
              </a:ext>
            </a:extLst>
          </p:cNvPr>
          <p:cNvPicPr>
            <a:picLocks noChangeAspect="1"/>
          </p:cNvPicPr>
          <p:nvPr/>
        </p:nvPicPr>
        <p:blipFill>
          <a:blip r:embed="rId2"/>
          <a:srcRect r="76779"/>
          <a:stretch>
            <a:fillRect/>
          </a:stretch>
        </p:blipFill>
        <p:spPr>
          <a:xfrm>
            <a:off x="409920" y="1774203"/>
            <a:ext cx="1223494" cy="3037354"/>
          </a:xfrm>
          <a:prstGeom prst="rect">
            <a:avLst/>
          </a:prstGeom>
        </p:spPr>
      </p:pic>
      <p:pic>
        <p:nvPicPr>
          <p:cNvPr id="8" name="Picture 7">
            <a:extLst>
              <a:ext uri="{FF2B5EF4-FFF2-40B4-BE49-F238E27FC236}">
                <a16:creationId xmlns:a16="http://schemas.microsoft.com/office/drawing/2014/main" id="{F9381817-7DBF-E387-D012-34B734BF6518}"/>
              </a:ext>
            </a:extLst>
          </p:cNvPr>
          <p:cNvPicPr>
            <a:picLocks noChangeAspect="1"/>
          </p:cNvPicPr>
          <p:nvPr/>
        </p:nvPicPr>
        <p:blipFill>
          <a:blip r:embed="rId3"/>
          <a:stretch>
            <a:fillRect/>
          </a:stretch>
        </p:blipFill>
        <p:spPr>
          <a:xfrm>
            <a:off x="3995936" y="1707654"/>
            <a:ext cx="1152128" cy="3328370"/>
          </a:xfrm>
          <a:prstGeom prst="rect">
            <a:avLst/>
          </a:prstGeom>
        </p:spPr>
      </p:pic>
      <p:pic>
        <p:nvPicPr>
          <p:cNvPr id="9" name="Picture 8">
            <a:extLst>
              <a:ext uri="{FF2B5EF4-FFF2-40B4-BE49-F238E27FC236}">
                <a16:creationId xmlns:a16="http://schemas.microsoft.com/office/drawing/2014/main" id="{7EBD332C-B15D-58E4-156D-64357C5201E9}"/>
              </a:ext>
            </a:extLst>
          </p:cNvPr>
          <p:cNvPicPr>
            <a:picLocks noChangeAspect="1"/>
          </p:cNvPicPr>
          <p:nvPr/>
        </p:nvPicPr>
        <p:blipFill>
          <a:blip r:embed="rId2"/>
          <a:srcRect l="85756"/>
          <a:stretch>
            <a:fillRect/>
          </a:stretch>
        </p:blipFill>
        <p:spPr>
          <a:xfrm>
            <a:off x="2961794" y="1774203"/>
            <a:ext cx="766608" cy="3102566"/>
          </a:xfrm>
          <a:prstGeom prst="rect">
            <a:avLst/>
          </a:prstGeom>
        </p:spPr>
      </p:pic>
      <p:pic>
        <p:nvPicPr>
          <p:cNvPr id="10" name="Picture 9">
            <a:extLst>
              <a:ext uri="{FF2B5EF4-FFF2-40B4-BE49-F238E27FC236}">
                <a16:creationId xmlns:a16="http://schemas.microsoft.com/office/drawing/2014/main" id="{F461D936-14B2-DC76-ECD9-FA2EFF774033}"/>
              </a:ext>
            </a:extLst>
          </p:cNvPr>
          <p:cNvPicPr>
            <a:picLocks noChangeAspect="1"/>
          </p:cNvPicPr>
          <p:nvPr/>
        </p:nvPicPr>
        <p:blipFill>
          <a:blip r:embed="rId2"/>
          <a:srcRect l="44622" r="36321"/>
          <a:stretch>
            <a:fillRect/>
          </a:stretch>
        </p:blipFill>
        <p:spPr>
          <a:xfrm>
            <a:off x="1756419" y="1640534"/>
            <a:ext cx="1052915" cy="3185064"/>
          </a:xfrm>
          <a:prstGeom prst="rect">
            <a:avLst/>
          </a:prstGeom>
        </p:spPr>
      </p:pic>
      <p:pic>
        <p:nvPicPr>
          <p:cNvPr id="12" name="Picture 11">
            <a:extLst>
              <a:ext uri="{FF2B5EF4-FFF2-40B4-BE49-F238E27FC236}">
                <a16:creationId xmlns:a16="http://schemas.microsoft.com/office/drawing/2014/main" id="{575EE9AB-010B-4E9E-42EF-C49492E1C358}"/>
              </a:ext>
            </a:extLst>
          </p:cNvPr>
          <p:cNvPicPr>
            <a:picLocks noChangeAspect="1"/>
          </p:cNvPicPr>
          <p:nvPr/>
        </p:nvPicPr>
        <p:blipFill>
          <a:blip r:embed="rId4"/>
          <a:stretch>
            <a:fillRect/>
          </a:stretch>
        </p:blipFill>
        <p:spPr>
          <a:xfrm>
            <a:off x="6516216" y="1777067"/>
            <a:ext cx="1052915" cy="309970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a:extLst>
            <a:ext uri="{FF2B5EF4-FFF2-40B4-BE49-F238E27FC236}">
              <a16:creationId xmlns:a16="http://schemas.microsoft.com/office/drawing/2014/main" id="{7636B547-FFAF-9573-8356-398EB9F3A4FD}"/>
            </a:ext>
          </a:extLst>
        </p:cNvPr>
        <p:cNvGrpSpPr/>
        <p:nvPr/>
      </p:nvGrpSpPr>
      <p:grpSpPr>
        <a:xfrm>
          <a:off x="0" y="0"/>
          <a:ext cx="9144000" cy="4762500"/>
          <a:chOff x="0" y="0"/>
          <a:chExt cx="9144000" cy="4762500"/>
        </a:xfrm>
      </p:grpSpPr>
      <p:sp>
        <p:nvSpPr>
          <p:cNvPr id="2" name="TextBox 1">
            <a:extLst>
              <a:ext uri="{FF2B5EF4-FFF2-40B4-BE49-F238E27FC236}">
                <a16:creationId xmlns:a16="http://schemas.microsoft.com/office/drawing/2014/main" id="{5AB0A036-F924-67E1-FBE6-37A989FED495}"/>
              </a:ext>
            </a:extLst>
          </p:cNvPr>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School Uniforms</a:t>
            </a:r>
          </a:p>
        </p:txBody>
      </p:sp>
      <p:pic>
        <p:nvPicPr>
          <p:cNvPr id="5" name="Picture 4">
            <a:extLst>
              <a:ext uri="{FF2B5EF4-FFF2-40B4-BE49-F238E27FC236}">
                <a16:creationId xmlns:a16="http://schemas.microsoft.com/office/drawing/2014/main" id="{28CE6A7D-8054-D9B3-88CA-074893E32E5E}"/>
              </a:ext>
            </a:extLst>
          </p:cNvPr>
          <p:cNvPicPr>
            <a:picLocks noChangeAspect="1"/>
          </p:cNvPicPr>
          <p:nvPr/>
        </p:nvPicPr>
        <p:blipFill>
          <a:blip r:embed="rId2"/>
          <a:stretch>
            <a:fillRect/>
          </a:stretch>
        </p:blipFill>
        <p:spPr>
          <a:xfrm>
            <a:off x="445412" y="1199876"/>
            <a:ext cx="8447068" cy="3299270"/>
          </a:xfrm>
          <a:prstGeom prst="rect">
            <a:avLst/>
          </a:prstGeom>
        </p:spPr>
      </p:pic>
    </p:spTree>
    <p:extLst>
      <p:ext uri="{BB962C8B-B14F-4D97-AF65-F5344CB8AC3E}">
        <p14:creationId xmlns:p14="http://schemas.microsoft.com/office/powerpoint/2010/main" val="76599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Free School Lunches</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a:solidFill>
                  <a:srgbClr val="021639">
                    <a:alpha val="100000"/>
                  </a:srgbClr>
                </a:solidFill>
                <a:latin typeface="Calibri"/>
              </a:rPr>
              <a:t>Reception children are entitled to free school lunches, which is a tasty way to enjoy healthy meals at school. If you prefer, you can also pack a lunch for your child. We want every child to eat well and be ready to learn!</a:t>
            </a:r>
          </a:p>
        </p:txBody>
      </p:sp>
      <p:sp>
        <p:nvSpPr>
          <p:cNvPr id="4" name="TextBox 3"/>
          <p:cNvSpPr txBox="1"/>
          <p:nvPr/>
        </p:nvSpPr>
        <p:spPr>
          <a:xfrm>
            <a:off x="381000" y="4476750"/>
            <a:ext cx="8382000" cy="285750"/>
          </a:xfrm>
          <a:prstGeom prst="rect">
            <a:avLst/>
          </a:prstGeom>
          <a:noFill/>
        </p:spPr>
        <p:txBody>
          <a:bodyPr vert="horz" lIns="91440" tIns="45720" rIns="91440" bIns="45720" rtlCol="0" anchorCtr="0">
            <a:spAutoFit/>
          </a:bodyPr>
          <a:lstStyle/>
          <a:p>
            <a:pPr marL="0" marR="0" lvl="0" indent="0" algn="l" rtl="0" fontAlgn="base">
              <a:lnSpc>
                <a:spcPct val="100000"/>
              </a:lnSpc>
              <a:spcBef>
                <a:spcPts val="0"/>
              </a:spcBef>
              <a:spcAft>
                <a:spcPts val="0"/>
              </a:spcAft>
            </a:pPr>
            <a:r>
              <a:rPr lang="en-US" sz="1400" i="1" u="none" strike="noStrike" cap="none" spc="0">
                <a:solidFill>
                  <a:srgbClr val="808080">
                    <a:alpha val="100000"/>
                  </a:srgbClr>
                </a:solidFill>
                <a:latin typeface="Calibri"/>
              </a:rPr>
              <a:t>&lt;suggested search for images: "school lunch"&gt;</a:t>
            </a:r>
          </a:p>
        </p:txBody>
      </p:sp>
      <p:pic>
        <p:nvPicPr>
          <p:cNvPr id="2050" name="Picture 2" descr="Westminster council extends free school meals to nursery, primary and ...">
            <a:extLst>
              <a:ext uri="{FF2B5EF4-FFF2-40B4-BE49-F238E27FC236}">
                <a16:creationId xmlns:a16="http://schemas.microsoft.com/office/drawing/2014/main" id="{DD0B0DA1-6103-474C-A6D4-97F2FC79E4D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571750"/>
            <a:ext cx="3785617" cy="25237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5F10040-0499-4C68-B581-EEA357CD761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446681" y="2523745"/>
            <a:ext cx="3881887" cy="25717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a:extLst>
              <a:ext uri="{FF2B5EF4-FFF2-40B4-BE49-F238E27FC236}">
                <a16:creationId xmlns:a16="http://schemas.microsoft.com/office/drawing/2014/main" id="{BD8E7A5C-4EA9-3638-35CE-62B551862305}"/>
              </a:ext>
            </a:extLst>
          </p:cNvPr>
          <p:cNvSpPr>
            <a:spLocks noChangeArrowheads="1"/>
          </p:cNvSpPr>
          <p:nvPr/>
        </p:nvSpPr>
        <p:spPr bwMode="auto">
          <a:xfrm>
            <a:off x="1968104" y="250032"/>
            <a:ext cx="5593556" cy="520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defTabSz="685800" fontAlgn="base">
              <a:lnSpc>
                <a:spcPct val="90000"/>
              </a:lnSpc>
              <a:spcBef>
                <a:spcPct val="0"/>
              </a:spcBef>
              <a:spcAft>
                <a:spcPct val="0"/>
              </a:spcAft>
              <a:buNone/>
            </a:pPr>
            <a:endParaRPr lang="en-GB" altLang="en-US" sz="2400" b="1">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5400" b="1">
                <a:solidFill>
                  <a:srgbClr val="000000"/>
                </a:solidFill>
                <a:latin typeface="Comic Sans MS" panose="030F0702030302020204" pitchFamily="66" charset="0"/>
                <a:cs typeface="Arial" panose="020B0604020202020204" pitchFamily="34" charset="0"/>
              </a:rPr>
              <a:t>NO</a:t>
            </a:r>
          </a:p>
          <a:p>
            <a:pPr algn="ctr" defTabSz="685800" fontAlgn="base">
              <a:lnSpc>
                <a:spcPct val="90000"/>
              </a:lnSpc>
              <a:spcBef>
                <a:spcPct val="0"/>
              </a:spcBef>
              <a:spcAft>
                <a:spcPct val="0"/>
              </a:spcAft>
              <a:buNone/>
            </a:pPr>
            <a:endParaRPr lang="en-GB" altLang="en-US" sz="1500" b="1">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5400" b="1">
                <a:solidFill>
                  <a:srgbClr val="000000"/>
                </a:solidFill>
                <a:latin typeface="Comic Sans MS" panose="030F0702030302020204" pitchFamily="66" charset="0"/>
                <a:cs typeface="Arial" panose="020B0604020202020204" pitchFamily="34" charset="0"/>
              </a:rPr>
              <a:t> PEANUTS</a:t>
            </a: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2400">
                <a:solidFill>
                  <a:srgbClr val="000000"/>
                </a:solidFill>
                <a:latin typeface="Comic Sans MS" panose="030F0702030302020204" pitchFamily="66" charset="0"/>
                <a:cs typeface="Arial" panose="020B0604020202020204" pitchFamily="34" charset="0"/>
              </a:rPr>
              <a:t>Or products containing peanuts to be brought into school. </a:t>
            </a:r>
          </a:p>
          <a:p>
            <a:pPr algn="ctr" defTabSz="685800" fontAlgn="base">
              <a:lnSpc>
                <a:spcPct val="90000"/>
              </a:lnSpc>
              <a:spcBef>
                <a:spcPct val="0"/>
              </a:spcBef>
              <a:spcAft>
                <a:spcPct val="0"/>
              </a:spcAft>
              <a:buNone/>
            </a:pPr>
            <a:endParaRPr lang="en-GB" altLang="en-US" sz="1200">
              <a:solidFill>
                <a:srgbClr val="000000"/>
              </a:solidFill>
              <a:latin typeface="Comic Sans MS" panose="030F0702030302020204" pitchFamily="66" charset="0"/>
              <a:cs typeface="Arial" panose="020B0604020202020204" pitchFamily="34" charset="0"/>
            </a:endParaRPr>
          </a:p>
          <a:p>
            <a:pPr algn="ctr" defTabSz="685800" fontAlgn="base">
              <a:lnSpc>
                <a:spcPct val="90000"/>
              </a:lnSpc>
              <a:spcBef>
                <a:spcPct val="0"/>
              </a:spcBef>
              <a:spcAft>
                <a:spcPct val="0"/>
              </a:spcAft>
              <a:buNone/>
            </a:pPr>
            <a:r>
              <a:rPr lang="en-GB" altLang="en-US" sz="2400">
                <a:solidFill>
                  <a:srgbClr val="000000"/>
                </a:solidFill>
                <a:latin typeface="Comic Sans MS" panose="030F0702030302020204" pitchFamily="66" charset="0"/>
                <a:cs typeface="Arial" panose="020B0604020202020204" pitchFamily="34" charset="0"/>
              </a:rPr>
              <a:t>No peanut butter, cereal bars with peanuts, chocolate with peanuts etc</a:t>
            </a:r>
          </a:p>
          <a:p>
            <a:pPr algn="ctr" defTabSz="685800" fontAlgn="base">
              <a:lnSpc>
                <a:spcPct val="90000"/>
              </a:lnSpc>
              <a:spcBef>
                <a:spcPct val="0"/>
              </a:spcBef>
              <a:spcAft>
                <a:spcPct val="0"/>
              </a:spcAft>
              <a:buNone/>
            </a:pPr>
            <a:endParaRPr lang="en-GB" altLang="en-US" sz="24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1">
            <a:extLst>
              <a:ext uri="{FF2B5EF4-FFF2-40B4-BE49-F238E27FC236}">
                <a16:creationId xmlns:a16="http://schemas.microsoft.com/office/drawing/2014/main" id="{1847980A-C395-B3B1-8889-17C5388A7440}"/>
              </a:ext>
            </a:extLst>
          </p:cNvPr>
          <p:cNvSpPr txBox="1">
            <a:spLocks noChangeArrowheads="1"/>
          </p:cNvSpPr>
          <p:nvPr/>
        </p:nvSpPr>
        <p:spPr bwMode="auto">
          <a:xfrm>
            <a:off x="2357438" y="411956"/>
            <a:ext cx="475297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defTabSz="685800" fontAlgn="base">
              <a:spcBef>
                <a:spcPct val="0"/>
              </a:spcBef>
              <a:spcAft>
                <a:spcPct val="0"/>
              </a:spcAft>
              <a:buNone/>
            </a:pPr>
            <a:r>
              <a:rPr lang="en-GB" altLang="en-US" sz="3300">
                <a:solidFill>
                  <a:srgbClr val="000000"/>
                </a:solidFill>
                <a:latin typeface="Comic Sans MS" panose="030F0702030302020204" pitchFamily="66" charset="0"/>
                <a:cs typeface="Arial" panose="020B0604020202020204" pitchFamily="34" charset="0"/>
              </a:rPr>
              <a:t>Attendance</a:t>
            </a:r>
            <a:r>
              <a:rPr lang="en-GB" altLang="en-US" sz="1800">
                <a:solidFill>
                  <a:srgbClr val="000000"/>
                </a:solidFill>
                <a:latin typeface="Comic Sans MS" panose="030F0702030302020204" pitchFamily="66" charset="0"/>
                <a:cs typeface="Arial" panose="020B0604020202020204" pitchFamily="34" charset="0"/>
              </a:rPr>
              <a:t> </a:t>
            </a:r>
          </a:p>
        </p:txBody>
      </p:sp>
      <p:sp>
        <p:nvSpPr>
          <p:cNvPr id="39939" name="TextBox 2">
            <a:extLst>
              <a:ext uri="{FF2B5EF4-FFF2-40B4-BE49-F238E27FC236}">
                <a16:creationId xmlns:a16="http://schemas.microsoft.com/office/drawing/2014/main" id="{8C4AF5D0-F825-B528-D326-42A57D0DD144}"/>
              </a:ext>
            </a:extLst>
          </p:cNvPr>
          <p:cNvSpPr txBox="1">
            <a:spLocks noChangeArrowheads="1"/>
          </p:cNvSpPr>
          <p:nvPr/>
        </p:nvSpPr>
        <p:spPr bwMode="auto">
          <a:xfrm>
            <a:off x="2033588" y="1275160"/>
            <a:ext cx="5670947"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257175" indent="-257175" defTabSz="685800" fontAlgn="base">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Please ensure your child is in school on time. School opens at 8:45am and registration is at 8:55am. </a:t>
            </a:r>
          </a:p>
          <a:p>
            <a:pPr marL="257175" indent="-257175" defTabSz="685800" fontAlgn="base">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It is important your child is in school everyday.</a:t>
            </a:r>
          </a:p>
          <a:p>
            <a:pPr marL="257175" indent="-257175" defTabSz="685800" fontAlgn="base">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If your child has any appointments please fill in one of the green forms at the office. </a:t>
            </a:r>
          </a:p>
          <a:p>
            <a:pPr marL="257175" indent="-257175" defTabSz="685800" fontAlgn="base">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Important Paperwork</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You will receive some important paperwork from our admin team. Please complete the forms, especially those about </a:t>
            </a:r>
            <a:r>
              <a:rPr lang="en-US" sz="2400" b="1" u="none" strike="noStrike" cap="none" spc="0" dirty="0">
                <a:solidFill>
                  <a:srgbClr val="021639">
                    <a:alpha val="100000"/>
                  </a:srgbClr>
                </a:solidFill>
                <a:latin typeface="Calibri"/>
              </a:rPr>
              <a:t>School Money </a:t>
            </a:r>
            <a:r>
              <a:rPr lang="en-US" sz="2400" u="none" strike="noStrike" cap="none" spc="0" dirty="0">
                <a:solidFill>
                  <a:srgbClr val="021639">
                    <a:alpha val="100000"/>
                  </a:srgbClr>
                </a:solidFill>
                <a:latin typeface="Calibri"/>
              </a:rPr>
              <a:t>our payment system and other details. It’s essential to return them quickly so we can sort everything for your child's start at school!</a:t>
            </a:r>
          </a:p>
        </p:txBody>
      </p:sp>
      <p:pic>
        <p:nvPicPr>
          <p:cNvPr id="3074" name="Picture 2" descr="Formulieren - Wikiwijs Maken">
            <a:extLst>
              <a:ext uri="{FF2B5EF4-FFF2-40B4-BE49-F238E27FC236}">
                <a16:creationId xmlns:a16="http://schemas.microsoft.com/office/drawing/2014/main" id="{820B07C4-7003-494C-9984-E9732DA6BF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5" y="2801806"/>
            <a:ext cx="2664295" cy="22902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D39E5B34-E18B-33B8-915C-67B44646966E}"/>
              </a:ext>
            </a:extLst>
          </p:cNvPr>
          <p:cNvSpPr>
            <a:spLocks noChangeArrowheads="1"/>
          </p:cNvSpPr>
          <p:nvPr/>
        </p:nvSpPr>
        <p:spPr bwMode="auto">
          <a:xfrm>
            <a:off x="3102328" y="375047"/>
            <a:ext cx="346441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defTabSz="685800" fontAlgn="base">
              <a:spcBef>
                <a:spcPct val="0"/>
              </a:spcBef>
              <a:spcAft>
                <a:spcPct val="0"/>
              </a:spcAft>
              <a:buNone/>
            </a:pPr>
            <a:r>
              <a:rPr lang="en-GB" altLang="en-US" sz="3300">
                <a:solidFill>
                  <a:srgbClr val="000000"/>
                </a:solidFill>
                <a:latin typeface="Comic Sans MS" panose="030F0702030302020204" pitchFamily="66" charset="0"/>
                <a:cs typeface="Arial" panose="020B0604020202020204" pitchFamily="34" charset="0"/>
              </a:rPr>
              <a:t>Medical Matters</a:t>
            </a:r>
          </a:p>
        </p:txBody>
      </p:sp>
      <p:sp>
        <p:nvSpPr>
          <p:cNvPr id="35843" name="Rectangle 3">
            <a:extLst>
              <a:ext uri="{FF2B5EF4-FFF2-40B4-BE49-F238E27FC236}">
                <a16:creationId xmlns:a16="http://schemas.microsoft.com/office/drawing/2014/main" id="{955612CB-074C-BCA2-5A02-34CA5AF283C4}"/>
              </a:ext>
            </a:extLst>
          </p:cNvPr>
          <p:cNvSpPr>
            <a:spLocks noChangeArrowheads="1"/>
          </p:cNvSpPr>
          <p:nvPr/>
        </p:nvSpPr>
        <p:spPr bwMode="auto">
          <a:xfrm>
            <a:off x="2321719" y="964407"/>
            <a:ext cx="514350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defTabSz="685800" fontAlgn="base">
              <a:lnSpc>
                <a:spcPct val="90000"/>
              </a:lnSpc>
              <a:spcBef>
                <a:spcPct val="0"/>
              </a:spcBef>
              <a:spcAft>
                <a:spcPct val="0"/>
              </a:spcAft>
            </a:pPr>
            <a:endParaRPr lang="en-GB" altLang="en-US" sz="21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Any sickness, diarrhoea, must be followed by 48 hours absence.</a:t>
            </a:r>
          </a:p>
          <a:p>
            <a:pPr defTabSz="685800" fontAlgn="base">
              <a:lnSpc>
                <a:spcPct val="90000"/>
              </a:lnSpc>
              <a:spcBef>
                <a:spcPct val="0"/>
              </a:spcBef>
              <a:spcAft>
                <a:spcPct val="0"/>
              </a:spcAft>
            </a:pPr>
            <a:endParaRPr lang="en-GB" altLang="en-US" sz="21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Any absence requires a note or telephone call explaining why.</a:t>
            </a:r>
          </a:p>
          <a:p>
            <a:pPr defTabSz="685800" fontAlgn="base">
              <a:lnSpc>
                <a:spcPct val="90000"/>
              </a:lnSpc>
              <a:spcBef>
                <a:spcPct val="0"/>
              </a:spcBef>
              <a:spcAft>
                <a:spcPct val="0"/>
              </a:spcAft>
              <a:buNone/>
            </a:pPr>
            <a:endParaRPr lang="en-GB" altLang="en-US" sz="21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Head lice are common! Please check regularly and treat as recommended.</a:t>
            </a:r>
          </a:p>
          <a:p>
            <a:pPr defTabSz="685800" fontAlgn="base">
              <a:lnSpc>
                <a:spcPct val="90000"/>
              </a:lnSpc>
              <a:spcBef>
                <a:spcPct val="0"/>
              </a:spcBef>
              <a:spcAft>
                <a:spcPct val="0"/>
              </a:spcAft>
            </a:pPr>
            <a:endParaRPr lang="en-GB" altLang="en-US" sz="21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r>
              <a:rPr lang="en-GB" altLang="en-US" sz="2100">
                <a:solidFill>
                  <a:srgbClr val="000000"/>
                </a:solidFill>
                <a:latin typeface="Comic Sans MS" panose="030F0702030302020204" pitchFamily="66" charset="0"/>
                <a:cs typeface="Arial" panose="020B0604020202020204" pitchFamily="34" charset="0"/>
              </a:rPr>
              <a:t>Any medicines can only be administered by prior arrangement</a:t>
            </a: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a:p>
            <a:pPr defTabSz="685800" fontAlgn="base">
              <a:lnSpc>
                <a:spcPct val="90000"/>
              </a:lnSpc>
              <a:spcBef>
                <a:spcPct val="0"/>
              </a:spcBef>
              <a:spcAft>
                <a:spcPct val="0"/>
              </a:spcAft>
            </a:pPr>
            <a:endParaRPr lang="en-GB" altLang="en-US" sz="180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11223B">
                    <a:alpha val="100000"/>
                  </a:srgbClr>
                </a:solidFill>
                <a:effectLst/>
                <a:uLnTx/>
                <a:uFillTx/>
                <a:latin typeface="Calibri"/>
                <a:ea typeface="+mn-ea"/>
                <a:cs typeface="+mn-cs"/>
              </a:rPr>
              <a:t>Wrap Around Care</a:t>
            </a:r>
          </a:p>
        </p:txBody>
      </p:sp>
      <p:sp>
        <p:nvSpPr>
          <p:cNvPr id="3" name="TextBox 2"/>
          <p:cNvSpPr txBox="1"/>
          <p:nvPr/>
        </p:nvSpPr>
        <p:spPr>
          <a:xfrm>
            <a:off x="381000" y="952500"/>
            <a:ext cx="8382000" cy="3238500"/>
          </a:xfrm>
          <a:prstGeom prst="rect">
            <a:avLst/>
          </a:prstGeom>
          <a:noFill/>
        </p:spPr>
        <p:txBody>
          <a:bodyPr vert="horz" lIns="91440" tIns="45720" rIns="91440" bIns="45720" rtlCol="0" anchorCtr="0">
            <a:norm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21639">
                    <a:alpha val="100000"/>
                  </a:srgbClr>
                </a:solidFill>
                <a:effectLst/>
                <a:uLnTx/>
                <a:uFillTx/>
                <a:latin typeface="Calibri"/>
                <a:ea typeface="+mn-ea"/>
                <a:cs typeface="+mn-cs"/>
              </a:rPr>
              <a:t>We offer ‘wrap around care’ for our families. This means that you can have extra time at school before and after lessons. It’s a great opportunity to play and learn in a safe environment until parents or guardians can pick you up!</a:t>
            </a:r>
          </a:p>
        </p:txBody>
      </p:sp>
      <p:sp>
        <p:nvSpPr>
          <p:cNvPr id="4" name="TextBox 3"/>
          <p:cNvSpPr txBox="1"/>
          <p:nvPr/>
        </p:nvSpPr>
        <p:spPr>
          <a:xfrm>
            <a:off x="381000" y="4476750"/>
            <a:ext cx="8382000" cy="285750"/>
          </a:xfrm>
          <a:prstGeom prst="rect">
            <a:avLst/>
          </a:prstGeom>
          <a:noFill/>
        </p:spPr>
        <p:txBody>
          <a:bodyPr vert="horz" lIns="91440" tIns="45720" rIns="91440" bIns="45720" rtlCol="0" anchorCtr="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rgbClr val="808080">
                    <a:alpha val="100000"/>
                  </a:srgbClr>
                </a:solidFill>
                <a:effectLst/>
                <a:uLnTx/>
                <a:uFillTx/>
                <a:latin typeface="Calibri"/>
                <a:ea typeface="+mn-ea"/>
                <a:cs typeface="+mn-cs"/>
              </a:rPr>
              <a:t>&lt;suggested search for images: "school wrap around care"&gt;</a:t>
            </a:r>
          </a:p>
        </p:txBody>
      </p:sp>
      <p:pic>
        <p:nvPicPr>
          <p:cNvPr id="6" name="Picture 5">
            <a:extLst>
              <a:ext uri="{FF2B5EF4-FFF2-40B4-BE49-F238E27FC236}">
                <a16:creationId xmlns:a16="http://schemas.microsoft.com/office/drawing/2014/main" id="{97B623A2-D615-7810-603A-58941F5B4DCD}"/>
              </a:ext>
            </a:extLst>
          </p:cNvPr>
          <p:cNvPicPr>
            <a:picLocks noChangeAspect="1"/>
          </p:cNvPicPr>
          <p:nvPr/>
        </p:nvPicPr>
        <p:blipFill>
          <a:blip r:embed="rId2"/>
          <a:stretch>
            <a:fillRect/>
          </a:stretch>
        </p:blipFill>
        <p:spPr>
          <a:xfrm>
            <a:off x="381000" y="2573664"/>
            <a:ext cx="3758952" cy="249454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183862"/>
            <a:ext cx="9144000" cy="584775"/>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dirty="0">
                <a:solidFill>
                  <a:srgbClr val="11223B">
                    <a:alpha val="100000"/>
                  </a:srgbClr>
                </a:solidFill>
                <a:latin typeface="Calibri"/>
              </a:rPr>
              <a:t>Our School’s website</a:t>
            </a:r>
          </a:p>
        </p:txBody>
      </p:sp>
      <p:pic>
        <p:nvPicPr>
          <p:cNvPr id="6" name="Picture 5">
            <a:extLst>
              <a:ext uri="{FF2B5EF4-FFF2-40B4-BE49-F238E27FC236}">
                <a16:creationId xmlns:a16="http://schemas.microsoft.com/office/drawing/2014/main" id="{578497D4-B504-6609-23A2-84098FA8E5FF}"/>
              </a:ext>
            </a:extLst>
          </p:cNvPr>
          <p:cNvPicPr>
            <a:picLocks noChangeAspect="1"/>
          </p:cNvPicPr>
          <p:nvPr/>
        </p:nvPicPr>
        <p:blipFill>
          <a:blip r:embed="rId2"/>
          <a:stretch>
            <a:fillRect/>
          </a:stretch>
        </p:blipFill>
        <p:spPr>
          <a:xfrm>
            <a:off x="611560" y="1407244"/>
            <a:ext cx="7560840" cy="3552394"/>
          </a:xfrm>
          <a:prstGeom prst="rect">
            <a:avLst/>
          </a:prstGeom>
        </p:spPr>
      </p:pic>
      <p:sp>
        <p:nvSpPr>
          <p:cNvPr id="4" name="TextBox 3">
            <a:extLst>
              <a:ext uri="{FF2B5EF4-FFF2-40B4-BE49-F238E27FC236}">
                <a16:creationId xmlns:a16="http://schemas.microsoft.com/office/drawing/2014/main" id="{E86F9195-1170-498D-B0D6-65D808CEDEE1}"/>
              </a:ext>
            </a:extLst>
          </p:cNvPr>
          <p:cNvSpPr txBox="1"/>
          <p:nvPr/>
        </p:nvSpPr>
        <p:spPr>
          <a:xfrm>
            <a:off x="599798" y="760913"/>
            <a:ext cx="7932641" cy="369332"/>
          </a:xfrm>
          <a:prstGeom prst="rect">
            <a:avLst/>
          </a:prstGeom>
          <a:noFill/>
        </p:spPr>
        <p:txBody>
          <a:bodyPr wrap="square">
            <a:spAutoFit/>
          </a:bodyPr>
          <a:lstStyle/>
          <a:p>
            <a:r>
              <a:rPr lang="en-US" sz="1800" u="none" strike="noStrike" cap="none" spc="0" dirty="0">
                <a:solidFill>
                  <a:srgbClr val="021639">
                    <a:alpha val="100000"/>
                  </a:srgbClr>
                </a:solidFill>
                <a:latin typeface="Calibri"/>
              </a:rPr>
              <a:t>Don’t forget to visit our school’s website for important updates and information. </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a:extLst>
            <a:ext uri="{FF2B5EF4-FFF2-40B4-BE49-F238E27FC236}">
              <a16:creationId xmlns:a16="http://schemas.microsoft.com/office/drawing/2014/main" id="{38C776AF-F0B3-71BA-691E-CA23B163065F}"/>
            </a:ext>
          </a:extLst>
        </p:cNvPr>
        <p:cNvGrpSpPr/>
        <p:nvPr/>
      </p:nvGrpSpPr>
      <p:grpSpPr>
        <a:xfrm>
          <a:off x="0" y="0"/>
          <a:ext cx="9144000" cy="4762500"/>
          <a:chOff x="0" y="0"/>
          <a:chExt cx="9144000" cy="4762500"/>
        </a:xfrm>
      </p:grpSpPr>
      <p:sp>
        <p:nvSpPr>
          <p:cNvPr id="2" name="TextBox 1">
            <a:extLst>
              <a:ext uri="{FF2B5EF4-FFF2-40B4-BE49-F238E27FC236}">
                <a16:creationId xmlns:a16="http://schemas.microsoft.com/office/drawing/2014/main" id="{53E9ED23-2011-8800-5070-E14269366EDC}"/>
              </a:ext>
            </a:extLst>
          </p:cNvPr>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Stay Connected!</a:t>
            </a:r>
          </a:p>
        </p:txBody>
      </p:sp>
      <p:sp>
        <p:nvSpPr>
          <p:cNvPr id="3" name="TextBox 2">
            <a:extLst>
              <a:ext uri="{FF2B5EF4-FFF2-40B4-BE49-F238E27FC236}">
                <a16:creationId xmlns:a16="http://schemas.microsoft.com/office/drawing/2014/main" id="{51A57D2D-7866-E060-4FE7-DC9F17E8255A}"/>
              </a:ext>
            </a:extLst>
          </p:cNvPr>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dirty="0">
                <a:solidFill>
                  <a:srgbClr val="021639">
                    <a:alpha val="100000"/>
                  </a:srgbClr>
                </a:solidFill>
                <a:latin typeface="Calibri"/>
              </a:rPr>
              <a:t>To keep up with school events, please follow us on Facebook at Longford C of E Primary School. We post reminders and exciting news. It’s a great way to stay informed and be part of our school community!</a:t>
            </a:r>
          </a:p>
        </p:txBody>
      </p:sp>
      <p:pic>
        <p:nvPicPr>
          <p:cNvPr id="6" name="Picture 5">
            <a:extLst>
              <a:ext uri="{FF2B5EF4-FFF2-40B4-BE49-F238E27FC236}">
                <a16:creationId xmlns:a16="http://schemas.microsoft.com/office/drawing/2014/main" id="{A373C90C-D732-3F6F-1182-62DC91ED5401}"/>
              </a:ext>
            </a:extLst>
          </p:cNvPr>
          <p:cNvPicPr>
            <a:picLocks noChangeAspect="1"/>
          </p:cNvPicPr>
          <p:nvPr/>
        </p:nvPicPr>
        <p:blipFill>
          <a:blip r:embed="rId2"/>
          <a:stretch>
            <a:fillRect/>
          </a:stretch>
        </p:blipFill>
        <p:spPr>
          <a:xfrm>
            <a:off x="2411760" y="2283718"/>
            <a:ext cx="4572000" cy="2770807"/>
          </a:xfrm>
          <a:prstGeom prst="rect">
            <a:avLst/>
          </a:prstGeom>
        </p:spPr>
      </p:pic>
    </p:spTree>
    <p:extLst>
      <p:ext uri="{BB962C8B-B14F-4D97-AF65-F5344CB8AC3E}">
        <p14:creationId xmlns:p14="http://schemas.microsoft.com/office/powerpoint/2010/main" val="939225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0"/>
            <a:ext cx="9144000" cy="952500"/>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a:solidFill>
                  <a:srgbClr val="11223B">
                    <a:alpha val="100000"/>
                  </a:srgbClr>
                </a:solidFill>
                <a:latin typeface="Calibri"/>
              </a:rPr>
              <a:t>Exciting Times Ahead!</a:t>
            </a:r>
          </a:p>
        </p:txBody>
      </p:sp>
      <p:sp>
        <p:nvSpPr>
          <p:cNvPr id="3" name="TextBox 2"/>
          <p:cNvSpPr txBox="1"/>
          <p:nvPr/>
        </p:nvSpPr>
        <p:spPr>
          <a:xfrm>
            <a:off x="381000" y="1143000"/>
            <a:ext cx="8382000" cy="3238500"/>
          </a:xfrm>
          <a:prstGeom prst="rect">
            <a:avLst/>
          </a:prstGeom>
          <a:noFill/>
        </p:spPr>
        <p:txBody>
          <a:bodyPr vert="horz" lIns="91440" tIns="45720" rIns="91440" bIns="45720" rtlCol="0" anchorCtr="0">
            <a:normAutofit/>
          </a:bodyPr>
          <a:lstStyle/>
          <a:p>
            <a:pPr marL="0" marR="0" lvl="0" indent="0" algn="l" rtl="0" fontAlgn="base">
              <a:lnSpc>
                <a:spcPct val="100000"/>
              </a:lnSpc>
              <a:spcBef>
                <a:spcPts val="0"/>
              </a:spcBef>
              <a:spcAft>
                <a:spcPts val="0"/>
              </a:spcAft>
            </a:pPr>
            <a:r>
              <a:rPr lang="en-US" sz="2400" u="none" strike="noStrike" cap="none" spc="0">
                <a:solidFill>
                  <a:srgbClr val="021639">
                    <a:alpha val="100000"/>
                  </a:srgbClr>
                </a:solidFill>
                <a:latin typeface="Calibri"/>
              </a:rPr>
              <a:t>We are so excited for the school year ahead! At Longford Church of England Primary School, we are a big family. Together, we will learn new things, make friends, and create wonderful memories. Let’s make this year the best one yet!</a:t>
            </a:r>
          </a:p>
        </p:txBody>
      </p:sp>
      <p:sp>
        <p:nvSpPr>
          <p:cNvPr id="4" name="TextBox 3"/>
          <p:cNvSpPr txBox="1"/>
          <p:nvPr/>
        </p:nvSpPr>
        <p:spPr>
          <a:xfrm>
            <a:off x="381000" y="4476750"/>
            <a:ext cx="8382000" cy="285750"/>
          </a:xfrm>
          <a:prstGeom prst="rect">
            <a:avLst/>
          </a:prstGeom>
          <a:noFill/>
        </p:spPr>
        <p:txBody>
          <a:bodyPr vert="horz" lIns="91440" tIns="45720" rIns="91440" bIns="45720" rtlCol="0" anchorCtr="0">
            <a:spAutoFit/>
          </a:bodyPr>
          <a:lstStyle/>
          <a:p>
            <a:pPr marL="0" marR="0" lvl="0" indent="0" algn="l" rtl="0" fontAlgn="base">
              <a:lnSpc>
                <a:spcPct val="100000"/>
              </a:lnSpc>
              <a:spcBef>
                <a:spcPts val="0"/>
              </a:spcBef>
              <a:spcAft>
                <a:spcPts val="0"/>
              </a:spcAft>
            </a:pPr>
            <a:r>
              <a:rPr lang="en-US" sz="1400" i="1" u="none" strike="noStrike" cap="none" spc="0" dirty="0">
                <a:solidFill>
                  <a:srgbClr val="808080">
                    <a:alpha val="100000"/>
                  </a:srgbClr>
                </a:solidFill>
                <a:latin typeface="Calibri"/>
              </a:rPr>
              <a:t>&lt;suggested search for images: "happy school children"&gt;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318704" y="2970239"/>
            <a:ext cx="2506592" cy="187220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0" y="2643757"/>
            <a:ext cx="3347864" cy="250056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865640" y="2702895"/>
            <a:ext cx="2805836" cy="209571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3B7EF88B-D1E5-949D-B07A-7779BBC77E46}"/>
              </a:ext>
            </a:extLst>
          </p:cNvPr>
          <p:cNvSpPr>
            <a:spLocks noGrp="1" noChangeArrowheads="1"/>
          </p:cNvSpPr>
          <p:nvPr>
            <p:ph type="title"/>
          </p:nvPr>
        </p:nvSpPr>
        <p:spPr>
          <a:xfrm>
            <a:off x="1943100" y="214313"/>
            <a:ext cx="5715000" cy="589360"/>
          </a:xfrm>
        </p:spPr>
        <p:txBody>
          <a:bodyPr/>
          <a:lstStyle/>
          <a:p>
            <a:pPr eaLnBrk="1" hangingPunct="1"/>
            <a:r>
              <a:rPr lang="en-GB" altLang="en-US">
                <a:latin typeface="Comic Sans MS" panose="030F0702030302020204" pitchFamily="66" charset="0"/>
              </a:rPr>
              <a:t>And Finally…</a:t>
            </a:r>
          </a:p>
        </p:txBody>
      </p:sp>
      <p:sp>
        <p:nvSpPr>
          <p:cNvPr id="30723" name="Rectangle 3">
            <a:extLst>
              <a:ext uri="{FF2B5EF4-FFF2-40B4-BE49-F238E27FC236}">
                <a16:creationId xmlns:a16="http://schemas.microsoft.com/office/drawing/2014/main" id="{E7085170-4EE3-B1A6-C5BB-D441B19509AF}"/>
              </a:ext>
            </a:extLst>
          </p:cNvPr>
          <p:cNvSpPr>
            <a:spLocks noGrp="1" noChangeArrowheads="1"/>
          </p:cNvSpPr>
          <p:nvPr>
            <p:ph type="body" idx="1"/>
          </p:nvPr>
        </p:nvSpPr>
        <p:spPr>
          <a:xfrm>
            <a:off x="1943100" y="696516"/>
            <a:ext cx="5715000" cy="4179094"/>
          </a:xfrm>
        </p:spPr>
        <p:txBody>
          <a:bodyPr/>
          <a:lstStyle/>
          <a:p>
            <a:pPr eaLnBrk="1" hangingPunct="1">
              <a:lnSpc>
                <a:spcPct val="90000"/>
              </a:lnSpc>
              <a:defRPr/>
            </a:pPr>
            <a:endParaRPr lang="en-GB" altLang="en-US" u="sng" dirty="0">
              <a:latin typeface="Comic Sans MS" panose="030F0702030302020204" pitchFamily="66" charset="0"/>
            </a:endParaRPr>
          </a:p>
          <a:p>
            <a:pPr marL="0" indent="0" eaLnBrk="1" hangingPunct="1">
              <a:lnSpc>
                <a:spcPct val="90000"/>
              </a:lnSpc>
              <a:buNone/>
              <a:defRPr/>
            </a:pPr>
            <a:endParaRPr lang="en-GB" altLang="en-US" sz="2100" dirty="0">
              <a:latin typeface="Comic Sans MS" panose="030F0702030302020204" pitchFamily="66" charset="0"/>
              <a:sym typeface="Wingdings" panose="05000000000000000000" pitchFamily="2" charset="2"/>
            </a:endParaRPr>
          </a:p>
          <a:p>
            <a:pPr eaLnBrk="1" hangingPunct="1">
              <a:lnSpc>
                <a:spcPct val="90000"/>
              </a:lnSpc>
              <a:defRPr/>
            </a:pPr>
            <a:r>
              <a:rPr lang="en-GB" altLang="en-US" sz="2100" dirty="0">
                <a:latin typeface="Comic Sans MS" panose="030F0702030302020204" pitchFamily="66" charset="0"/>
              </a:rPr>
              <a:t>If you have any worries or concerns please come in and see us and we will do our best to help you </a:t>
            </a:r>
            <a:r>
              <a:rPr lang="en-GB" altLang="en-US" sz="1800" dirty="0">
                <a:latin typeface="Comic Sans MS" panose="030F0702030302020204" pitchFamily="66" charset="0"/>
                <a:sym typeface="Wingdings" panose="05000000000000000000" pitchFamily="2" charset="2"/>
              </a:rPr>
              <a:t></a:t>
            </a:r>
          </a:p>
          <a:p>
            <a:pPr eaLnBrk="1" hangingPunct="1">
              <a:lnSpc>
                <a:spcPct val="90000"/>
              </a:lnSpc>
              <a:defRPr/>
            </a:pPr>
            <a:endParaRPr lang="en-GB" altLang="en-US" sz="1800" dirty="0">
              <a:latin typeface="Comic Sans MS" panose="030F0702030302020204" pitchFamily="66" charset="0"/>
              <a:sym typeface="Wingdings" panose="05000000000000000000" pitchFamily="2" charset="2"/>
            </a:endParaRPr>
          </a:p>
          <a:p>
            <a:pPr eaLnBrk="1" hangingPunct="1">
              <a:lnSpc>
                <a:spcPct val="90000"/>
              </a:lnSpc>
              <a:defRPr/>
            </a:pPr>
            <a:r>
              <a:rPr lang="en-GB" altLang="en-US" sz="2100" b="1" dirty="0">
                <a:latin typeface="Comic Sans MS" panose="030F0702030302020204" pitchFamily="66" charset="0"/>
                <a:sym typeface="Wingdings" panose="05000000000000000000" pitchFamily="2" charset="2"/>
              </a:rPr>
              <a:t>Thank you for coming.</a:t>
            </a:r>
          </a:p>
          <a:p>
            <a:pPr eaLnBrk="1" hangingPunct="1">
              <a:lnSpc>
                <a:spcPct val="90000"/>
              </a:lnSpc>
              <a:buFontTx/>
              <a:buNone/>
              <a:defRPr/>
            </a:pPr>
            <a:r>
              <a:rPr lang="en-GB" altLang="en-US" sz="2100" dirty="0">
                <a:latin typeface="Tempus Sans ITC" panose="04020404030D07020202" pitchFamily="82" charset="0"/>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AF0">
            <a:alpha val="100000"/>
          </a:srgbClr>
        </a:solidFill>
        <a:effectLst/>
      </p:bgPr>
    </p:bg>
    <p:spTree>
      <p:nvGrpSpPr>
        <p:cNvPr id="1" name=""/>
        <p:cNvGrpSpPr/>
        <p:nvPr/>
      </p:nvGrpSpPr>
      <p:grpSpPr>
        <a:xfrm>
          <a:off x="0" y="0"/>
          <a:ext cx="9144000" cy="4762500"/>
          <a:chOff x="0" y="0"/>
          <a:chExt cx="9144000" cy="4762500"/>
        </a:xfrm>
      </p:grpSpPr>
      <p:sp>
        <p:nvSpPr>
          <p:cNvPr id="2" name="TextBox 1"/>
          <p:cNvSpPr txBox="1"/>
          <p:nvPr/>
        </p:nvSpPr>
        <p:spPr>
          <a:xfrm>
            <a:off x="0" y="183862"/>
            <a:ext cx="9144000" cy="584775"/>
          </a:xfrm>
          <a:prstGeom prst="rect">
            <a:avLst/>
          </a:prstGeom>
          <a:solidFill>
            <a:srgbClr val="FFDD98">
              <a:alpha val="100000"/>
            </a:srgbClr>
          </a:solidFill>
        </p:spPr>
        <p:txBody>
          <a:bodyPr vert="horz" lIns="91440" tIns="45720" rIns="91440" bIns="45720" rtlCol="0" anchor="ctr" anchorCtr="0">
            <a:spAutoFit/>
          </a:bodyPr>
          <a:lstStyle/>
          <a:p>
            <a:pPr marL="0" marR="0" lvl="0" indent="0" algn="ctr" rtl="0" fontAlgn="ctr">
              <a:lnSpc>
                <a:spcPct val="100000"/>
              </a:lnSpc>
              <a:spcBef>
                <a:spcPts val="0"/>
              </a:spcBef>
              <a:spcAft>
                <a:spcPts val="0"/>
              </a:spcAft>
            </a:pPr>
            <a:r>
              <a:rPr lang="en-US" sz="3200" b="1" u="none" strike="noStrike" cap="none" spc="0" dirty="0">
                <a:solidFill>
                  <a:srgbClr val="11223B">
                    <a:alpha val="100000"/>
                  </a:srgbClr>
                </a:solidFill>
                <a:latin typeface="Calibri"/>
              </a:rPr>
              <a:t>Questions</a:t>
            </a:r>
          </a:p>
        </p:txBody>
      </p:sp>
      <p:pic>
        <p:nvPicPr>
          <p:cNvPr id="5" name="Picture 2">
            <a:extLst>
              <a:ext uri="{FF2B5EF4-FFF2-40B4-BE49-F238E27FC236}">
                <a16:creationId xmlns:a16="http://schemas.microsoft.com/office/drawing/2014/main" id="{9EB64B02-8A9E-44DC-8067-D29D88E693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768637"/>
            <a:ext cx="2880320" cy="41965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792760"/>
      </p:ext>
    </p:extLst>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TotalTime>
  <Words>1694</Words>
  <Application>Microsoft Office PowerPoint</Application>
  <PresentationFormat>On-screen Show (16:9)</PresentationFormat>
  <Paragraphs>204</Paragraphs>
  <Slides>30</Slides>
  <Notes>13</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30</vt:i4>
      </vt:variant>
    </vt:vector>
  </HeadingPairs>
  <TitlesOfParts>
    <vt:vector size="42" baseType="lpstr">
      <vt:lpstr>SimHei</vt:lpstr>
      <vt:lpstr>Arial</vt:lpstr>
      <vt:lpstr>Calibri</vt:lpstr>
      <vt:lpstr>Comic Sans MS</vt:lpstr>
      <vt:lpstr>Gill Sans MT</vt:lpstr>
      <vt:lpstr>Tempus Sans ITC</vt:lpstr>
      <vt:lpstr>Times New Roman</vt:lpstr>
      <vt:lpstr>Wingdings</vt:lpstr>
      <vt:lpstr>Theme20</vt:lpstr>
      <vt:lpstr>Theme25</vt:lpstr>
      <vt:lpstr>Notebook</vt:lpstr>
      <vt:lpstr>Gallery</vt:lpstr>
      <vt:lpstr>PowerPoint Presentation</vt:lpstr>
      <vt:lpstr>Today’s Meeting</vt:lpstr>
      <vt:lpstr>PowerPoint Presentation</vt:lpstr>
      <vt:lpstr>PowerPoint Presentation</vt:lpstr>
      <vt:lpstr>PowerPoint Presentation</vt:lpstr>
      <vt:lpstr>What is the Early Years Foundation Stage? </vt:lpstr>
      <vt:lpstr>Reception Staff</vt:lpstr>
      <vt:lpstr>PowerPoint Presentation</vt:lpstr>
      <vt:lpstr>Three prime areas of learning and development</vt:lpstr>
      <vt:lpstr>EARLY LEARNING GOALS</vt:lpstr>
      <vt:lpstr>The three characteristics of effective learning- how young children learn- these are taken into account when we plan and guide children’s activities. </vt:lpstr>
      <vt:lpstr>“THEY’RE JUST PLAYING……”</vt:lpstr>
      <vt:lpstr>PowerPoint Presentation</vt:lpstr>
      <vt:lpstr>PowerPoint Presentation</vt:lpstr>
      <vt:lpstr>  A typical morning in Reception… </vt:lpstr>
      <vt:lpstr>  A typical afternoon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And Finally…</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Untitled Presentation</dc:title>
  <dc:subject/>
  <dc:creator>Unknown Creator</dc:creator>
  <cp:keywords/>
  <dc:description/>
  <cp:lastModifiedBy>Josephine Osei-Konadu</cp:lastModifiedBy>
  <cp:revision>16</cp:revision>
  <dcterms:created xsi:type="dcterms:W3CDTF">2025-06-18T21:02:27Z</dcterms:created>
  <dcterms:modified xsi:type="dcterms:W3CDTF">2025-08-20T10:54:15Z</dcterms:modified>
  <cp:category/>
  <cp:contentStatus/>
</cp:coreProperties>
</file>